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7" r:id="rId2"/>
    <p:sldId id="384" r:id="rId3"/>
    <p:sldId id="395" r:id="rId4"/>
    <p:sldId id="386" r:id="rId5"/>
    <p:sldId id="385" r:id="rId6"/>
    <p:sldId id="396" r:id="rId7"/>
    <p:sldId id="388" r:id="rId8"/>
    <p:sldId id="399" r:id="rId9"/>
    <p:sldId id="387" r:id="rId10"/>
    <p:sldId id="397" r:id="rId11"/>
    <p:sldId id="390" r:id="rId12"/>
    <p:sldId id="401" r:id="rId13"/>
    <p:sldId id="389" r:id="rId14"/>
    <p:sldId id="402" r:id="rId15"/>
    <p:sldId id="407" r:id="rId16"/>
    <p:sldId id="392" r:id="rId17"/>
    <p:sldId id="398" r:id="rId18"/>
    <p:sldId id="400" r:id="rId19"/>
    <p:sldId id="381" r:id="rId20"/>
    <p:sldId id="404" r:id="rId21"/>
    <p:sldId id="40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237dbcdfbfa58b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E6E6E6"/>
    <a:srgbClr val="595959"/>
    <a:srgbClr val="E46C0A"/>
    <a:srgbClr val="FFF2CC"/>
    <a:srgbClr val="10253F"/>
    <a:srgbClr val="FFFFFF"/>
    <a:srgbClr val="B9B9B9"/>
    <a:srgbClr val="7F60A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8" autoAdjust="0"/>
    <p:restoredTop sz="95529" autoAdjust="0"/>
  </p:normalViewPr>
  <p:slideViewPr>
    <p:cSldViewPr>
      <p:cViewPr varScale="1">
        <p:scale>
          <a:sx n="109" d="100"/>
          <a:sy n="109" d="100"/>
        </p:scale>
        <p:origin x="17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FA35A-EFD5-4943-BF44-1F7E382DFD12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186BB-73F4-4FE1-BF2F-AFC09E8EC9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28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06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 사이트 https://news.skhynix.co.kr/1833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38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 사이트 https://news.skhynix.co.kr/1833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051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 사이트 https://news.skhynix.co.kr/1833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06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 사이트 https://news.skhynix.co.kr/1833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8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 사이트 https://news.skhynix.co.kr/1833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385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 사이트 https://news.skhynix.co.kr/1833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2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81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 사이트 https://news.skhynix.co.kr/1833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4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2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28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151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34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9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5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493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3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 사이트 https://news.skhynix.co.kr/1833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4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 사이트 https://news.skhynix.co.kr/1833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2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 사이트 https://news.skhynix.co.kr/1833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186BB-73F4-4FE1-BF2F-AFC09E8EC98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77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01C3562-3162-4EF6-9259-FD771922B7F2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2156CD-7BA9-4C14-9DD4-5763AA42561E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072B870-AAC7-46CF-B2C6-8FFC0D5663D3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890AA0-8FD6-4B84-AFD4-6C732CCAD1DE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35636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F647C0F-AE9C-4207-829A-1E72CD073144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2896" y="635636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F2F746D-0C2C-42D7-BE8F-F54357500F60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02896" y="635636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61BBC55-0DF0-422E-9FCF-F1CF3317DB94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902896" y="6356360"/>
            <a:ext cx="2133600" cy="365125"/>
          </a:xfrm>
        </p:spPr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3C76CC6-3A7F-4754-9BAC-5E0247355C58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C2709F-8FDF-4DC5-A599-70E8FB733E29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5A3B801-D4EC-4051-A8C7-38E0A36D6EEB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BBF47AE-1F5A-4F44-B588-20D543234621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62142A5E-3118-4729-9600-CA07A7A4DE57}" type="datetime1">
              <a:rPr lang="ko-KR" altLang="en-US" smtClean="0"/>
              <a:pPr lvl="0">
                <a:defRPr lang="ko-KR" altLang="en-US"/>
              </a:pPr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5888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BC24A344-5658-44FF-BA1B-C7CB127BCC8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54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42DE8AA-46F9-4CD9-99C8-A027A468BCF0}"/>
              </a:ext>
            </a:extLst>
          </p:cNvPr>
          <p:cNvSpPr/>
          <p:nvPr/>
        </p:nvSpPr>
        <p:spPr>
          <a:xfrm>
            <a:off x="0" y="-71"/>
            <a:ext cx="9144000" cy="234357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 lang="ko-KR" altLang="en-US"/>
            </a:pP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506ABF-60EE-4A62-8913-5FB8F391E598}"/>
              </a:ext>
            </a:extLst>
          </p:cNvPr>
          <p:cNvSpPr/>
          <p:nvPr/>
        </p:nvSpPr>
        <p:spPr>
          <a:xfrm>
            <a:off x="6804248" y="2492896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latin typeface="THE명품고딕M"/>
              </a:rPr>
              <a:t>Prof. </a:t>
            </a:r>
            <a:r>
              <a:rPr lang="ko-KR" altLang="en-US" dirty="0">
                <a:latin typeface="THE명품고딕M"/>
              </a:rPr>
              <a:t>김대일</a:t>
            </a:r>
            <a:endParaRPr lang="en-US" altLang="ko-KR" dirty="0">
              <a:latin typeface="THE명품고딕M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D44D878-C110-4FEE-89C8-C1D2AA182A18}"/>
              </a:ext>
            </a:extLst>
          </p:cNvPr>
          <p:cNvSpPr txBox="1">
            <a:spLocks/>
          </p:cNvSpPr>
          <p:nvPr/>
        </p:nvSpPr>
        <p:spPr>
          <a:xfrm>
            <a:off x="984121" y="2037222"/>
            <a:ext cx="7182016" cy="55265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377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THE명품고딕M"/>
                <a:ea typeface="THE명품고딕M"/>
              </a:rPr>
              <a:t>급속 열처리에 따른 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THE명품고딕M"/>
                <a:ea typeface="THE명품고딕M"/>
              </a:rPr>
              <a:t>AZO </a:t>
            </a: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THE명품고딕M"/>
                <a:ea typeface="THE명품고딕M"/>
              </a:rPr>
              <a:t>박막의 물성 변화</a:t>
            </a:r>
            <a:endParaRPr lang="en-US" altLang="ko-KR" sz="30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34B4FD-86B6-4034-86AA-1485CE9ACF65}"/>
              </a:ext>
            </a:extLst>
          </p:cNvPr>
          <p:cNvSpPr/>
          <p:nvPr/>
        </p:nvSpPr>
        <p:spPr>
          <a:xfrm>
            <a:off x="0" y="6623643"/>
            <a:ext cx="9144000" cy="234357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 lang="ko-KR" altLang="en-US"/>
            </a:pP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E8AF9B-06C7-456E-B695-AE864908F49B}"/>
              </a:ext>
            </a:extLst>
          </p:cNvPr>
          <p:cNvSpPr/>
          <p:nvPr/>
        </p:nvSpPr>
        <p:spPr>
          <a:xfrm>
            <a:off x="1035276" y="1772373"/>
            <a:ext cx="3032668" cy="234357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r>
              <a:rPr lang="en-US" altLang="ko-KR" dirty="0">
                <a:solidFill>
                  <a:schemeClr val="bg1"/>
                </a:solidFill>
              </a:rPr>
              <a:t>2020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학기 </a:t>
            </a:r>
            <a:r>
              <a:rPr lang="ko-KR" altLang="en-US" dirty="0" err="1">
                <a:solidFill>
                  <a:schemeClr val="bg1"/>
                </a:solidFill>
              </a:rPr>
              <a:t>캡스톤디자인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01608726-46DD-4E04-BD5B-35F01F384856}"/>
              </a:ext>
            </a:extLst>
          </p:cNvPr>
          <p:cNvSpPr txBox="1">
            <a:spLocks/>
          </p:cNvSpPr>
          <p:nvPr/>
        </p:nvSpPr>
        <p:spPr>
          <a:xfrm>
            <a:off x="2949429" y="4797152"/>
            <a:ext cx="3258687" cy="83638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377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THE명품고딕M"/>
                <a:ea typeface="THE명품고딕M"/>
              </a:rPr>
              <a:t>발  표  자 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THE명품고딕M"/>
              <a:ea typeface="THE명품고딕M"/>
            </a:endParaRPr>
          </a:p>
          <a:p>
            <a:pPr>
              <a:defRPr lang="ko-KR" altLang="en-US"/>
            </a:pP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THE명품고딕M"/>
              <a:ea typeface="THE명품고딕M"/>
            </a:endParaRPr>
          </a:p>
          <a:p>
            <a:pPr>
              <a:defRPr lang="ko-KR" altLang="en-US"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THE명품고딕M"/>
                <a:ea typeface="THE명품고딕M"/>
              </a:rPr>
              <a:t>손상현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THE명품고딕M"/>
              <a:ea typeface="THE명품고딕M"/>
            </a:endParaRPr>
          </a:p>
          <a:p>
            <a:pPr>
              <a:defRPr lang="ko-KR" altLang="en-US"/>
            </a:pPr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THE명품고딕M"/>
              <a:ea typeface="THE명품고딕M"/>
            </a:endParaRPr>
          </a:p>
          <a:p>
            <a:pPr>
              <a:defRPr lang="ko-KR" altLang="en-US"/>
            </a:pP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2020. 12. 02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42DE8AA-46F9-4CD9-99C8-A027A468BCF0}"/>
              </a:ext>
            </a:extLst>
          </p:cNvPr>
          <p:cNvSpPr/>
          <p:nvPr/>
        </p:nvSpPr>
        <p:spPr>
          <a:xfrm>
            <a:off x="0" y="752369"/>
            <a:ext cx="9144000" cy="84343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 lang="ko-KR" altLang="en-US"/>
            </a:pP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9B642-8D4C-4A81-8A77-48B8F33CC80B}"/>
              </a:ext>
            </a:extLst>
          </p:cNvPr>
          <p:cNvSpPr txBox="1"/>
          <p:nvPr/>
        </p:nvSpPr>
        <p:spPr>
          <a:xfrm>
            <a:off x="2286879" y="13548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6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3200" dirty="0">
              <a:solidFill>
                <a:srgbClr val="59595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703F7-FC88-489A-82BB-8BCD3E0FF21F}"/>
              </a:ext>
            </a:extLst>
          </p:cNvPr>
          <p:cNvSpPr txBox="1"/>
          <p:nvPr/>
        </p:nvSpPr>
        <p:spPr>
          <a:xfrm>
            <a:off x="5292080" y="5949280"/>
            <a:ext cx="3672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 O N T E N T S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26E82A-C2A8-4794-A261-BFF91F246FD4}"/>
              </a:ext>
            </a:extLst>
          </p:cNvPr>
          <p:cNvSpPr txBox="1"/>
          <p:nvPr/>
        </p:nvSpPr>
        <p:spPr>
          <a:xfrm>
            <a:off x="539552" y="3602923"/>
            <a:ext cx="887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C60139A-4041-43F5-9818-FC0A63ADB6D4}"/>
              </a:ext>
            </a:extLst>
          </p:cNvPr>
          <p:cNvCxnSpPr/>
          <p:nvPr/>
        </p:nvCxnSpPr>
        <p:spPr>
          <a:xfrm>
            <a:off x="1331640" y="3674931"/>
            <a:ext cx="0" cy="648072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B969D3-9775-418E-97BF-5D3FAE6BFECA}"/>
              </a:ext>
            </a:extLst>
          </p:cNvPr>
          <p:cNvSpPr txBox="1"/>
          <p:nvPr/>
        </p:nvSpPr>
        <p:spPr>
          <a:xfrm>
            <a:off x="1406992" y="3708321"/>
            <a:ext cx="3237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및 토의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28C915-95B7-425F-86EF-76732218EC23}"/>
              </a:ext>
            </a:extLst>
          </p:cNvPr>
          <p:cNvSpPr txBox="1"/>
          <p:nvPr/>
        </p:nvSpPr>
        <p:spPr>
          <a:xfrm>
            <a:off x="1426614" y="4300273"/>
            <a:ext cx="1460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구조적 특성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전기적 특성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광학적 특성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기계적 특성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49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11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C72-3621-4B45-87DB-D51274949B10}"/>
              </a:ext>
            </a:extLst>
          </p:cNvPr>
          <p:cNvSpPr txBox="1"/>
          <p:nvPr/>
        </p:nvSpPr>
        <p:spPr>
          <a:xfrm>
            <a:off x="180528" y="81561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구조적 특성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3347864" y="74358"/>
            <a:ext cx="2465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및 토의</a:t>
            </a: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461B117-E2D7-4DC1-87E1-EF5165857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667303"/>
              </p:ext>
            </p:extLst>
          </p:nvPr>
        </p:nvGraphicFramePr>
        <p:xfrm>
          <a:off x="4283969" y="1828881"/>
          <a:ext cx="4680519" cy="2123823"/>
        </p:xfrm>
        <a:graphic>
          <a:graphicData uri="http://schemas.openxmlformats.org/drawingml/2006/table">
            <a:tbl>
              <a:tblPr/>
              <a:tblGrid>
                <a:gridCol w="734764">
                  <a:extLst>
                    <a:ext uri="{9D8B030D-6E8A-4147-A177-3AD203B41FA5}">
                      <a16:colId xmlns:a16="http://schemas.microsoft.com/office/drawing/2014/main" val="535994313"/>
                    </a:ext>
                  </a:extLst>
                </a:gridCol>
                <a:gridCol w="632673">
                  <a:extLst>
                    <a:ext uri="{9D8B030D-6E8A-4147-A177-3AD203B41FA5}">
                      <a16:colId xmlns:a16="http://schemas.microsoft.com/office/drawing/2014/main" val="2876308236"/>
                    </a:ext>
                  </a:extLst>
                </a:gridCol>
                <a:gridCol w="888359">
                  <a:extLst>
                    <a:ext uri="{9D8B030D-6E8A-4147-A177-3AD203B41FA5}">
                      <a16:colId xmlns:a16="http://schemas.microsoft.com/office/drawing/2014/main" val="1841605112"/>
                    </a:ext>
                  </a:extLst>
                </a:gridCol>
                <a:gridCol w="980063">
                  <a:extLst>
                    <a:ext uri="{9D8B030D-6E8A-4147-A177-3AD203B41FA5}">
                      <a16:colId xmlns:a16="http://schemas.microsoft.com/office/drawing/2014/main" val="2266868242"/>
                    </a:ext>
                  </a:extLst>
                </a:gridCol>
                <a:gridCol w="812357">
                  <a:extLst>
                    <a:ext uri="{9D8B030D-6E8A-4147-A177-3AD203B41FA5}">
                      <a16:colId xmlns:a16="http://schemas.microsoft.com/office/drawing/2014/main" val="4123343378"/>
                    </a:ext>
                  </a:extLst>
                </a:gridCol>
                <a:gridCol w="632303">
                  <a:extLst>
                    <a:ext uri="{9D8B030D-6E8A-4147-A177-3AD203B41FA5}">
                      <a16:colId xmlns:a16="http://schemas.microsoft.com/office/drawing/2014/main" val="2452897925"/>
                    </a:ext>
                  </a:extLst>
                </a:gridCol>
              </a:tblGrid>
              <a:tr h="63275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Sample type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l-G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ϴ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(deg.)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FWHM</a:t>
                      </a:r>
                    </a:p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(deg.)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Grain size</a:t>
                      </a:r>
                    </a:p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(nm)</a:t>
                      </a:r>
                      <a:endParaRPr lang="el-GR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Stress</a:t>
                      </a:r>
                    </a:p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(Pa)</a:t>
                      </a:r>
                      <a:endParaRPr lang="el-GR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471347"/>
                  </a:ext>
                </a:extLst>
              </a:tr>
              <a:tr h="33624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ZnO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(102)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(a)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46.06</a:t>
                      </a: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0.43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20.98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-9594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1758"/>
                  </a:ext>
                </a:extLst>
              </a:tr>
              <a:tr h="33624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(b)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46.05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22.00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-9597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41838"/>
                  </a:ext>
                </a:extLst>
              </a:tr>
              <a:tr h="33624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(c)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46.03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0.34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26.00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-9600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036123"/>
                  </a:ext>
                </a:extLst>
              </a:tr>
              <a:tr h="33624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(d)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46.0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0.33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27.33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-9606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521230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43FF725A-F6C2-40B0-91DC-B0638997F375}"/>
              </a:ext>
            </a:extLst>
          </p:cNvPr>
          <p:cNvSpPr txBox="1"/>
          <p:nvPr/>
        </p:nvSpPr>
        <p:spPr>
          <a:xfrm>
            <a:off x="653345" y="4808185"/>
            <a:ext cx="3390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박막의 회절패턴</a:t>
            </a:r>
            <a:endParaRPr lang="ko-KR" alt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FAA5ED-C129-4CDB-9398-FABE68A1D622}"/>
              </a:ext>
            </a:extLst>
          </p:cNvPr>
          <p:cNvSpPr txBox="1"/>
          <p:nvPr/>
        </p:nvSpPr>
        <p:spPr>
          <a:xfrm>
            <a:off x="4170603" y="1511206"/>
            <a:ext cx="42178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3.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박막의 </a:t>
            </a:r>
            <a:r>
              <a:rPr lang="ko-KR" alt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결정립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크기 및 응력상태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9" name="표 23">
            <a:extLst>
              <a:ext uri="{FF2B5EF4-FFF2-40B4-BE49-F238E27FC236}">
                <a16:creationId xmlns:a16="http://schemas.microsoft.com/office/drawing/2014/main" id="{2AFA2B88-0A86-401F-9DB2-81B743DB6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103610"/>
              </p:ext>
            </p:extLst>
          </p:nvPr>
        </p:nvGraphicFramePr>
        <p:xfrm>
          <a:off x="876960" y="5112608"/>
          <a:ext cx="3118976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9488">
                  <a:extLst>
                    <a:ext uri="{9D8B030D-6E8A-4147-A177-3AD203B41FA5}">
                      <a16:colId xmlns:a16="http://schemas.microsoft.com/office/drawing/2014/main" val="857329950"/>
                    </a:ext>
                  </a:extLst>
                </a:gridCol>
                <a:gridCol w="1559488">
                  <a:extLst>
                    <a:ext uri="{9D8B030D-6E8A-4147-A177-3AD203B41FA5}">
                      <a16:colId xmlns:a16="http://schemas.microsoft.com/office/drawing/2014/main" val="54084183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 AZO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 RTA at 150℃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98633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 RTA at 300℃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(d) RTA at 450℃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600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833E46F-48FB-4887-9280-AC25716C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87" y="4298404"/>
            <a:ext cx="3705225" cy="186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46FD23-8AAC-4D5D-B595-C9CF2E3F7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82" y="1103113"/>
            <a:ext cx="781937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44981936">
            <a:extLst>
              <a:ext uri="{FF2B5EF4-FFF2-40B4-BE49-F238E27FC236}">
                <a16:creationId xmlns:a16="http://schemas.microsoft.com/office/drawing/2014/main" id="{67FD764D-DD73-40AE-894A-D14ED676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4006071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5861FD-A47D-429B-B621-AF5AA780E272}"/>
              </a:ext>
            </a:extLst>
          </p:cNvPr>
          <p:cNvSpPr txBox="1"/>
          <p:nvPr/>
        </p:nvSpPr>
        <p:spPr>
          <a:xfrm>
            <a:off x="4952674" y="6104329"/>
            <a:ext cx="297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7. Bragg’s law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설명하기 위한 모식도</a:t>
            </a:r>
            <a:endParaRPr lang="ko-KR" alt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203D30-54BC-45E9-A911-F285916846A0}"/>
              </a:ext>
            </a:extLst>
          </p:cNvPr>
          <p:cNvSpPr txBox="1"/>
          <p:nvPr/>
        </p:nvSpPr>
        <p:spPr>
          <a:xfrm>
            <a:off x="4231213" y="3923979"/>
            <a:ext cx="375440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FWHM(Full Width at Half Maximum: </a:t>
            </a:r>
            <a:r>
              <a:rPr lang="ko-KR" altLang="en-US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반가폭</a:t>
            </a:r>
            <a:r>
              <a:rPr lang="en-US" altLang="ko-KR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0328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12</a:t>
            </a:fld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C72-3621-4B45-87DB-D51274949B10}"/>
              </a:ext>
            </a:extLst>
          </p:cNvPr>
          <p:cNvSpPr txBox="1"/>
          <p:nvPr/>
        </p:nvSpPr>
        <p:spPr>
          <a:xfrm>
            <a:off x="107504" y="8350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구조적 특성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3347864" y="74358"/>
            <a:ext cx="2465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및 토의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99F9CD-7A11-4B53-B43C-28F1A312D530}"/>
              </a:ext>
            </a:extLst>
          </p:cNvPr>
          <p:cNvSpPr txBox="1"/>
          <p:nvPr/>
        </p:nvSpPr>
        <p:spPr>
          <a:xfrm>
            <a:off x="1133784" y="6285068"/>
            <a:ext cx="3390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박막의 표면조도</a:t>
            </a:r>
            <a:endParaRPr lang="ko-KR" alt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039C2-26FA-48E6-A224-8E32EDABD8F5}"/>
              </a:ext>
            </a:extLst>
          </p:cNvPr>
          <p:cNvSpPr txBox="1"/>
          <p:nvPr/>
        </p:nvSpPr>
        <p:spPr>
          <a:xfrm>
            <a:off x="489794" y="6051448"/>
            <a:ext cx="16786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*RMS : Root mean square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5EE790D-CC98-4E92-BB92-1ACFEF12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7" y="1390113"/>
            <a:ext cx="2153741" cy="16605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9D9023F-E16E-4489-B306-B2DA699B7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17" y="1482171"/>
            <a:ext cx="1999344" cy="14953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1168131-7D68-4EA9-BF92-B42A180C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03" y="3771889"/>
            <a:ext cx="2233182" cy="1594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A7A74C5-E035-4242-A6B7-71379F67E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303" y="3614675"/>
            <a:ext cx="2314371" cy="183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811C3-294D-4AF8-BBB9-B8A6F5C3752C}"/>
              </a:ext>
            </a:extLst>
          </p:cNvPr>
          <p:cNvSpPr txBox="1"/>
          <p:nvPr/>
        </p:nvSpPr>
        <p:spPr>
          <a:xfrm>
            <a:off x="402601" y="2890982"/>
            <a:ext cx="23631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lphaLcParenBoth"/>
            </a:pP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As-deposition</a:t>
            </a:r>
          </a:p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RMS - 1.73 nm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C63567-7317-42DB-ADAF-5ED005660EE3}"/>
              </a:ext>
            </a:extLst>
          </p:cNvPr>
          <p:cNvSpPr txBox="1"/>
          <p:nvPr/>
        </p:nvSpPr>
        <p:spPr>
          <a:xfrm>
            <a:off x="489794" y="5312612"/>
            <a:ext cx="23631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r>
              <a:rPr lang="en-US" altLang="ko-KR" sz="2200" b="0" i="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2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ko-KR" sz="2200" b="0" i="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 at </a:t>
            </a:r>
            <a:r>
              <a:rPr lang="en-US" altLang="ko-KR" sz="2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US" altLang="ko-KR" sz="2200" b="0" i="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2200" b="0" i="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℃</a:t>
            </a:r>
            <a:endParaRPr lang="en-US" altLang="ko-KR" sz="2200" b="0" i="0" kern="0" spc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ko-KR" sz="2200" b="0" i="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RMS - 2.71 nm</a:t>
            </a:r>
          </a:p>
          <a:p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BF39B0-3ABD-48B1-BF0C-9CD74036DF47}"/>
              </a:ext>
            </a:extLst>
          </p:cNvPr>
          <p:cNvSpPr txBox="1"/>
          <p:nvPr/>
        </p:nvSpPr>
        <p:spPr>
          <a:xfrm>
            <a:off x="3065292" y="2890982"/>
            <a:ext cx="2409634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US" altLang="ko-KR" sz="2200" b="0" i="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RTA at </a:t>
            </a:r>
            <a:r>
              <a:rPr lang="en-US" altLang="ko-KR" sz="2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ko-KR" sz="2200" b="0" i="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2200" b="0" i="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℃</a:t>
            </a:r>
            <a:endParaRPr lang="en-US" altLang="ko-KR" sz="2200" b="0" i="0" kern="0" spc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ko-KR" sz="2200" b="0" i="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RMS – 2.67 nm</a:t>
            </a:r>
          </a:p>
          <a:p>
            <a:endParaRPr lang="ko-KR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D6107-6005-482C-8186-2AC0978DF5BA}"/>
              </a:ext>
            </a:extLst>
          </p:cNvPr>
          <p:cNvSpPr txBox="1"/>
          <p:nvPr/>
        </p:nvSpPr>
        <p:spPr>
          <a:xfrm>
            <a:off x="3131817" y="5309996"/>
            <a:ext cx="23631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altLang="ko-KR" sz="2200" b="0" i="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RTA at 450 </a:t>
            </a:r>
            <a:r>
              <a:rPr lang="ko-KR" altLang="en-US" sz="2200" b="0" i="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℃</a:t>
            </a:r>
            <a:endParaRPr lang="en-US" altLang="ko-KR" sz="2200" b="0" i="0" kern="0" spc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RMS - 3.02 nm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BC3AD2-BABB-4980-BBAE-654D374E0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910" y="1130157"/>
            <a:ext cx="2736826" cy="2562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134C0-60F7-40FC-AF3F-192251C28167}"/>
              </a:ext>
            </a:extLst>
          </p:cNvPr>
          <p:cNvSpPr txBox="1"/>
          <p:nvPr/>
        </p:nvSpPr>
        <p:spPr>
          <a:xfrm>
            <a:off x="5898949" y="6008069"/>
            <a:ext cx="2409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9. AFM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분석 장비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7C8C81-1EE6-499E-959B-7BAE08822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353" y="3842114"/>
            <a:ext cx="2736826" cy="20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13</a:t>
            </a:fld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C72-3621-4B45-87DB-D51274949B10}"/>
              </a:ext>
            </a:extLst>
          </p:cNvPr>
          <p:cNvSpPr txBox="1"/>
          <p:nvPr/>
        </p:nvSpPr>
        <p:spPr>
          <a:xfrm>
            <a:off x="107504" y="8350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전기적 특성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3347864" y="74358"/>
            <a:ext cx="2465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및 토의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446AADB-D6FB-4447-A2E7-B4521223A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56300"/>
              </p:ext>
            </p:extLst>
          </p:nvPr>
        </p:nvGraphicFramePr>
        <p:xfrm>
          <a:off x="251521" y="1666190"/>
          <a:ext cx="4824535" cy="3445259"/>
        </p:xfrm>
        <a:graphic>
          <a:graphicData uri="http://schemas.openxmlformats.org/drawingml/2006/table">
            <a:tbl>
              <a:tblPr/>
              <a:tblGrid>
                <a:gridCol w="876953">
                  <a:extLst>
                    <a:ext uri="{9D8B030D-6E8A-4147-A177-3AD203B41FA5}">
                      <a16:colId xmlns:a16="http://schemas.microsoft.com/office/drawing/2014/main" val="535994313"/>
                    </a:ext>
                  </a:extLst>
                </a:gridCol>
                <a:gridCol w="1419740">
                  <a:extLst>
                    <a:ext uri="{9D8B030D-6E8A-4147-A177-3AD203B41FA5}">
                      <a16:colId xmlns:a16="http://schemas.microsoft.com/office/drawing/2014/main" val="1841605112"/>
                    </a:ext>
                  </a:extLst>
                </a:gridCol>
                <a:gridCol w="1290777">
                  <a:extLst>
                    <a:ext uri="{9D8B030D-6E8A-4147-A177-3AD203B41FA5}">
                      <a16:colId xmlns:a16="http://schemas.microsoft.com/office/drawing/2014/main" val="2266868242"/>
                    </a:ext>
                  </a:extLst>
                </a:gridCol>
                <a:gridCol w="1237065">
                  <a:extLst>
                    <a:ext uri="{9D8B030D-6E8A-4147-A177-3AD203B41FA5}">
                      <a16:colId xmlns:a16="http://schemas.microsoft.com/office/drawing/2014/main" val="4123343378"/>
                    </a:ext>
                  </a:extLst>
                </a:gridCol>
              </a:tblGrid>
              <a:tr h="7058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Sample type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Carrier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density</a:t>
                      </a:r>
                    </a:p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(cm</a:t>
                      </a:r>
                      <a:r>
                        <a:rPr lang="en-US" sz="1300" b="0" kern="0" spc="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-3</a:t>
                      </a: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Mobility</a:t>
                      </a:r>
                    </a:p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(cm</a:t>
                      </a:r>
                      <a:r>
                        <a:rPr lang="en-US" sz="1300" b="0" kern="0" spc="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/Vs)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Resistivity</a:t>
                      </a:r>
                    </a:p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cm</a:t>
                      </a:r>
                      <a:r>
                        <a:rPr lang="el-G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471347"/>
                  </a:ext>
                </a:extLst>
              </a:tr>
              <a:tr h="374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As-deposition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ase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1.02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ase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2.06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2.98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1758"/>
                  </a:ext>
                </a:extLst>
              </a:tr>
              <a:tr h="374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RTA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 150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℃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ase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3.52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3.19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5.55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41838"/>
                  </a:ext>
                </a:extLst>
              </a:tr>
              <a:tr h="374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RTA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 300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℃</a:t>
                      </a:r>
                      <a:endParaRPr lang="en-US" altLang="ko-KR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ase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6.24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11.13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8.90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036123"/>
                  </a:ext>
                </a:extLst>
              </a:tr>
              <a:tr h="374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RTA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 450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℃</a:t>
                      </a:r>
                      <a:endParaRPr lang="en-US" altLang="ko-KR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ase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20.24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6.40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-2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521230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34C4E79-C288-4DCE-96D0-92A6BA4D62C3}"/>
              </a:ext>
            </a:extLst>
          </p:cNvPr>
          <p:cNvSpPr txBox="1"/>
          <p:nvPr/>
        </p:nvSpPr>
        <p:spPr>
          <a:xfrm>
            <a:off x="412447" y="1356960"/>
            <a:ext cx="37240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5.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전기적 특성 비교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B069AF-5286-4564-ACEA-7D660B7C71B6}"/>
              </a:ext>
            </a:extLst>
          </p:cNvPr>
          <p:cNvGrpSpPr/>
          <p:nvPr/>
        </p:nvGrpSpPr>
        <p:grpSpPr>
          <a:xfrm>
            <a:off x="673477" y="5401165"/>
            <a:ext cx="3824349" cy="621784"/>
            <a:chOff x="5059465" y="4582625"/>
            <a:chExt cx="3824349" cy="62178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EEC78EB-3BBB-4C1D-90A1-AC9E0F39B165}"/>
                </a:ext>
              </a:extLst>
            </p:cNvPr>
            <p:cNvGrpSpPr/>
            <p:nvPr/>
          </p:nvGrpSpPr>
          <p:grpSpPr>
            <a:xfrm>
              <a:off x="5059465" y="4594971"/>
              <a:ext cx="1452657" cy="518160"/>
              <a:chOff x="5076056" y="4762464"/>
              <a:chExt cx="1224136" cy="44031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624ECD3-4417-404F-BC1B-42B2402CEAE7}"/>
                  </a:ext>
                </a:extLst>
              </p:cNvPr>
              <p:cNvSpPr/>
              <p:nvPr/>
            </p:nvSpPr>
            <p:spPr>
              <a:xfrm>
                <a:off x="5104502" y="4762465"/>
                <a:ext cx="115570" cy="298937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59BB60D-61E7-4FF5-81DA-EA4CB139C29F}"/>
                  </a:ext>
                </a:extLst>
              </p:cNvPr>
              <p:cNvSpPr/>
              <p:nvPr/>
            </p:nvSpPr>
            <p:spPr>
              <a:xfrm>
                <a:off x="5320526" y="4762464"/>
                <a:ext cx="115570" cy="298937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CA6E04B-56F7-4DFA-A1D3-607E6722C299}"/>
                  </a:ext>
                </a:extLst>
              </p:cNvPr>
              <p:cNvSpPr/>
              <p:nvPr/>
            </p:nvSpPr>
            <p:spPr>
              <a:xfrm>
                <a:off x="5229053" y="4843987"/>
                <a:ext cx="115570" cy="298937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77E3584-5B61-4BFF-89E3-4386404DF8EA}"/>
                  </a:ext>
                </a:extLst>
              </p:cNvPr>
              <p:cNvSpPr/>
              <p:nvPr/>
            </p:nvSpPr>
            <p:spPr>
              <a:xfrm>
                <a:off x="6085876" y="4789693"/>
                <a:ext cx="115570" cy="298937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5AD7EA0-DF25-436C-BF52-2398A430535A}"/>
                  </a:ext>
                </a:extLst>
              </p:cNvPr>
              <p:cNvSpPr/>
              <p:nvPr/>
            </p:nvSpPr>
            <p:spPr>
              <a:xfrm>
                <a:off x="5896590" y="4807164"/>
                <a:ext cx="115570" cy="298937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7898925A-1783-4265-93DE-730A5A2F9675}"/>
                  </a:ext>
                </a:extLst>
              </p:cNvPr>
              <p:cNvSpPr/>
              <p:nvPr/>
            </p:nvSpPr>
            <p:spPr>
              <a:xfrm>
                <a:off x="5715744" y="4789692"/>
                <a:ext cx="152400" cy="298937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4CDEC94-ACBE-4BEC-BBF9-AAC8F66F0609}"/>
                  </a:ext>
                </a:extLst>
              </p:cNvPr>
              <p:cNvSpPr/>
              <p:nvPr/>
            </p:nvSpPr>
            <p:spPr>
              <a:xfrm>
                <a:off x="5504401" y="4782372"/>
                <a:ext cx="115570" cy="298937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8081069-78F2-449E-8DD0-4076AF800268}"/>
                  </a:ext>
                </a:extLst>
              </p:cNvPr>
              <p:cNvSpPr/>
              <p:nvPr/>
            </p:nvSpPr>
            <p:spPr>
              <a:xfrm>
                <a:off x="5076056" y="4941168"/>
                <a:ext cx="1224136" cy="26161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F4AC7A7-DE21-48BB-B277-020AA6D50270}"/>
                </a:ext>
              </a:extLst>
            </p:cNvPr>
            <p:cNvGrpSpPr/>
            <p:nvPr/>
          </p:nvGrpSpPr>
          <p:grpSpPr>
            <a:xfrm>
              <a:off x="7431157" y="4582625"/>
              <a:ext cx="1452657" cy="530506"/>
              <a:chOff x="7248419" y="4745752"/>
              <a:chExt cx="1452657" cy="53050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E657B8E-21E2-42C5-A7FD-F2FAB797EDE0}"/>
                  </a:ext>
                </a:extLst>
              </p:cNvPr>
              <p:cNvSpPr/>
              <p:nvPr/>
            </p:nvSpPr>
            <p:spPr>
              <a:xfrm>
                <a:off x="7483811" y="4789693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8A43B0B-EA01-475E-8536-FE706A65F7B2}"/>
                  </a:ext>
                </a:extLst>
              </p:cNvPr>
              <p:cNvSpPr/>
              <p:nvPr/>
            </p:nvSpPr>
            <p:spPr>
              <a:xfrm>
                <a:off x="7699835" y="4789692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E038810-4F78-4BD5-A1D2-E33AB2BC42B3}"/>
                  </a:ext>
                </a:extLst>
              </p:cNvPr>
              <p:cNvSpPr/>
              <p:nvPr/>
            </p:nvSpPr>
            <p:spPr>
              <a:xfrm>
                <a:off x="7608362" y="4871215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27D6FFC-5F20-491B-B1D3-19CE24546721}"/>
                  </a:ext>
                </a:extLst>
              </p:cNvPr>
              <p:cNvSpPr/>
              <p:nvPr/>
            </p:nvSpPr>
            <p:spPr>
              <a:xfrm>
                <a:off x="8465185" y="4787933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037FCA3-6432-4DC2-914D-1E6317704E45}"/>
                  </a:ext>
                </a:extLst>
              </p:cNvPr>
              <p:cNvSpPr/>
              <p:nvPr/>
            </p:nvSpPr>
            <p:spPr>
              <a:xfrm>
                <a:off x="8275899" y="4805404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96084F7-6C01-447A-8563-7A275940D42B}"/>
                  </a:ext>
                </a:extLst>
              </p:cNvPr>
              <p:cNvSpPr/>
              <p:nvPr/>
            </p:nvSpPr>
            <p:spPr>
              <a:xfrm>
                <a:off x="8088178" y="4768164"/>
                <a:ext cx="180850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20EA0B31-7935-45E4-BB50-67444CED4C45}"/>
                  </a:ext>
                </a:extLst>
              </p:cNvPr>
              <p:cNvSpPr/>
              <p:nvPr/>
            </p:nvSpPr>
            <p:spPr>
              <a:xfrm>
                <a:off x="7915119" y="4809600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6614551-A7E6-4152-95BD-247D29D56BFF}"/>
                  </a:ext>
                </a:extLst>
              </p:cNvPr>
              <p:cNvSpPr/>
              <p:nvPr/>
            </p:nvSpPr>
            <p:spPr>
              <a:xfrm>
                <a:off x="7808701" y="4766725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4291E15-F115-4787-9540-F200F0AC2FCD}"/>
                  </a:ext>
                </a:extLst>
              </p:cNvPr>
              <p:cNvSpPr/>
              <p:nvPr/>
            </p:nvSpPr>
            <p:spPr>
              <a:xfrm>
                <a:off x="8003594" y="4792660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E5DA343-83B4-437A-980E-E049C450387B}"/>
                  </a:ext>
                </a:extLst>
              </p:cNvPr>
              <p:cNvSpPr/>
              <p:nvPr/>
            </p:nvSpPr>
            <p:spPr>
              <a:xfrm>
                <a:off x="8543178" y="4777741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4BE8890-7D8D-4984-BE80-1E4E7DE94B19}"/>
                  </a:ext>
                </a:extLst>
              </p:cNvPr>
              <p:cNvSpPr/>
              <p:nvPr/>
            </p:nvSpPr>
            <p:spPr>
              <a:xfrm>
                <a:off x="8369231" y="4773864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FA347F7-917F-4596-BB1E-89340266BB34}"/>
                  </a:ext>
                </a:extLst>
              </p:cNvPr>
              <p:cNvSpPr/>
              <p:nvPr/>
            </p:nvSpPr>
            <p:spPr>
              <a:xfrm>
                <a:off x="8239041" y="4768164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588535B-2845-49BB-A815-9D0081BE7543}"/>
                  </a:ext>
                </a:extLst>
              </p:cNvPr>
              <p:cNvSpPr/>
              <p:nvPr/>
            </p:nvSpPr>
            <p:spPr>
              <a:xfrm>
                <a:off x="7585000" y="4807097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73C4737-93C5-4950-936C-9C84EAA9B7B5}"/>
                  </a:ext>
                </a:extLst>
              </p:cNvPr>
              <p:cNvSpPr/>
              <p:nvPr/>
            </p:nvSpPr>
            <p:spPr>
              <a:xfrm>
                <a:off x="7918302" y="4795948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177526B-0E2D-44C9-A509-B4EC3F813187}"/>
                  </a:ext>
                </a:extLst>
              </p:cNvPr>
              <p:cNvSpPr/>
              <p:nvPr/>
            </p:nvSpPr>
            <p:spPr>
              <a:xfrm>
                <a:off x="7729016" y="4813419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EE4384B-B25E-477E-8573-E6ACB0CF63B0}"/>
                  </a:ext>
                </a:extLst>
              </p:cNvPr>
              <p:cNvSpPr/>
              <p:nvPr/>
            </p:nvSpPr>
            <p:spPr>
              <a:xfrm>
                <a:off x="7541295" y="4776179"/>
                <a:ext cx="180850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D9547094-866C-42F8-8E56-50B62A97A082}"/>
                  </a:ext>
                </a:extLst>
              </p:cNvPr>
              <p:cNvSpPr/>
              <p:nvPr/>
            </p:nvSpPr>
            <p:spPr>
              <a:xfrm>
                <a:off x="7368236" y="4788627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EE2F1AC-8A63-4264-AA82-A8B8A2EC0F41}"/>
                  </a:ext>
                </a:extLst>
              </p:cNvPr>
              <p:cNvSpPr/>
              <p:nvPr/>
            </p:nvSpPr>
            <p:spPr>
              <a:xfrm>
                <a:off x="7261818" y="4745752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2314C35-88FF-4051-BF37-FA3E5CA7F8F2}"/>
                  </a:ext>
                </a:extLst>
              </p:cNvPr>
              <p:cNvSpPr/>
              <p:nvPr/>
            </p:nvSpPr>
            <p:spPr>
              <a:xfrm>
                <a:off x="7456711" y="4771687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E68E2D56-755E-4135-8FED-B7CFAD527F39}"/>
                  </a:ext>
                </a:extLst>
              </p:cNvPr>
              <p:cNvSpPr/>
              <p:nvPr/>
            </p:nvSpPr>
            <p:spPr>
              <a:xfrm>
                <a:off x="7822348" y="4781879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DC6C295-D1B8-47D8-A6A9-DCC789BF883E}"/>
                  </a:ext>
                </a:extLst>
              </p:cNvPr>
              <p:cNvSpPr/>
              <p:nvPr/>
            </p:nvSpPr>
            <p:spPr>
              <a:xfrm>
                <a:off x="7692158" y="4776179"/>
                <a:ext cx="137145" cy="351788"/>
              </a:xfrm>
              <a:prstGeom prst="ellipse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6E91A80-8476-414E-A26A-7E1934C97669}"/>
                  </a:ext>
                </a:extLst>
              </p:cNvPr>
              <p:cNvSpPr/>
              <p:nvPr/>
            </p:nvSpPr>
            <p:spPr>
              <a:xfrm>
                <a:off x="7248419" y="4968396"/>
                <a:ext cx="1452657" cy="307862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화살표: 아래쪽 47">
              <a:extLst>
                <a:ext uri="{FF2B5EF4-FFF2-40B4-BE49-F238E27FC236}">
                  <a16:creationId xmlns:a16="http://schemas.microsoft.com/office/drawing/2014/main" id="{A2CBF1D5-7F5A-47F6-979F-67928F6265AC}"/>
                </a:ext>
              </a:extLst>
            </p:cNvPr>
            <p:cNvSpPr/>
            <p:nvPr/>
          </p:nvSpPr>
          <p:spPr>
            <a:xfrm rot="16200000">
              <a:off x="6758247" y="4734560"/>
              <a:ext cx="455631" cy="484067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C6F7CC-FC63-4147-9494-F38F9F564DF4}"/>
                </a:ext>
              </a:extLst>
            </p:cNvPr>
            <p:cNvSpPr txBox="1"/>
            <p:nvPr/>
          </p:nvSpPr>
          <p:spPr>
            <a:xfrm>
              <a:off x="5096672" y="4816184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1697BF-D485-49E7-AD6D-58A2F570171D}"/>
                </a:ext>
              </a:extLst>
            </p:cNvPr>
            <p:cNvSpPr txBox="1"/>
            <p:nvPr/>
          </p:nvSpPr>
          <p:spPr>
            <a:xfrm>
              <a:off x="7652974" y="4800551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DE1E93F-AE99-41DE-B8B6-D390C915BF30}"/>
              </a:ext>
            </a:extLst>
          </p:cNvPr>
          <p:cNvSpPr txBox="1"/>
          <p:nvPr/>
        </p:nvSpPr>
        <p:spPr>
          <a:xfrm>
            <a:off x="885356" y="6111614"/>
            <a:ext cx="3230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size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변화</a:t>
            </a:r>
            <a:endParaRPr lang="ko-KR" alt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768BEC-03C8-47A8-BE54-A8F25B9B0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599364"/>
            <a:ext cx="2962275" cy="207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30769-02B9-470A-9EC7-689FD9FE447D}"/>
              </a:ext>
            </a:extLst>
          </p:cNvPr>
          <p:cNvSpPr txBox="1"/>
          <p:nvPr/>
        </p:nvSpPr>
        <p:spPr>
          <a:xfrm>
            <a:off x="5264835" y="5931671"/>
            <a:ext cx="3429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11. Hall effect measurement system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B246900-20A1-48DA-8CC5-8FE299A8C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458" y="3811746"/>
            <a:ext cx="2962275" cy="20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94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14</a:t>
            </a:fld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C72-3621-4B45-87DB-D51274949B10}"/>
              </a:ext>
            </a:extLst>
          </p:cNvPr>
          <p:cNvSpPr txBox="1"/>
          <p:nvPr/>
        </p:nvSpPr>
        <p:spPr>
          <a:xfrm>
            <a:off x="107504" y="8350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광학적 특성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3347864" y="74358"/>
            <a:ext cx="2465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및 토의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99F9CD-7A11-4B53-B43C-28F1A312D530}"/>
              </a:ext>
            </a:extLst>
          </p:cNvPr>
          <p:cNvSpPr txBox="1"/>
          <p:nvPr/>
        </p:nvSpPr>
        <p:spPr>
          <a:xfrm>
            <a:off x="742485" y="4293843"/>
            <a:ext cx="380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12.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박막의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가시광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투과도</a:t>
            </a:r>
            <a:endParaRPr lang="ko-KR" alt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4C4E79-C288-4DCE-96D0-92A6BA4D62C3}"/>
              </a:ext>
            </a:extLst>
          </p:cNvPr>
          <p:cNvSpPr txBox="1"/>
          <p:nvPr/>
        </p:nvSpPr>
        <p:spPr>
          <a:xfrm>
            <a:off x="479138" y="4719863"/>
            <a:ext cx="4182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6.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평균 </a:t>
            </a:r>
            <a:r>
              <a:rPr lang="ko-KR" alt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가시광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투과도 비교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6" name="표 13">
            <a:extLst>
              <a:ext uri="{FF2B5EF4-FFF2-40B4-BE49-F238E27FC236}">
                <a16:creationId xmlns:a16="http://schemas.microsoft.com/office/drawing/2014/main" id="{E8B656A2-9E34-485A-BF7C-65B4AB73E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93787"/>
              </p:ext>
            </p:extLst>
          </p:nvPr>
        </p:nvGraphicFramePr>
        <p:xfrm>
          <a:off x="647783" y="4981473"/>
          <a:ext cx="3755085" cy="1844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345">
                  <a:extLst>
                    <a:ext uri="{9D8B030D-6E8A-4147-A177-3AD203B41FA5}">
                      <a16:colId xmlns:a16="http://schemas.microsoft.com/office/drawing/2014/main" val="2510155593"/>
                    </a:ext>
                  </a:extLst>
                </a:gridCol>
                <a:gridCol w="3089740">
                  <a:extLst>
                    <a:ext uri="{9D8B030D-6E8A-4147-A177-3AD203B41FA5}">
                      <a16:colId xmlns:a16="http://schemas.microsoft.com/office/drawing/2014/main" val="1171112388"/>
                    </a:ext>
                  </a:extLst>
                </a:gridCol>
              </a:tblGrid>
              <a:tr h="47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visible transmittance </a:t>
                      </a:r>
                    </a:p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400-750 nm (%)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17331"/>
                  </a:ext>
                </a:extLst>
              </a:tr>
              <a:tr h="282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88.96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1975"/>
                  </a:ext>
                </a:extLst>
              </a:tr>
              <a:tr h="282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89.62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073541"/>
                  </a:ext>
                </a:extLst>
              </a:tr>
              <a:tr h="282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89.92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418324"/>
                  </a:ext>
                </a:extLst>
              </a:tr>
              <a:tr h="282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(d)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90.30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434456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2DD3CAC1-A466-47E0-84D2-804A5E07B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328" y="454735"/>
            <a:ext cx="8225077" cy="442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F5E152-9730-41D5-8716-08E1631C4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675" y="3989853"/>
            <a:ext cx="3570054" cy="25241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D0DFC4-3E44-4F59-A697-572921045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675" y="1417648"/>
            <a:ext cx="3570054" cy="21505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DEBBFD-A67B-4868-AD94-2FAA41F05349}"/>
              </a:ext>
            </a:extLst>
          </p:cNvPr>
          <p:cNvSpPr txBox="1"/>
          <p:nvPr/>
        </p:nvSpPr>
        <p:spPr>
          <a:xfrm>
            <a:off x="5220072" y="356820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Fig 13. UV-VIS spectrometer</a:t>
            </a:r>
            <a:endParaRPr lang="ko-KR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FD785E-6478-49D0-B0CF-CF6CA2B40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54" y="1139685"/>
            <a:ext cx="3986212" cy="30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2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15</a:t>
            </a:fld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C72-3621-4B45-87DB-D51274949B10}"/>
              </a:ext>
            </a:extLst>
          </p:cNvPr>
          <p:cNvSpPr txBox="1"/>
          <p:nvPr/>
        </p:nvSpPr>
        <p:spPr>
          <a:xfrm>
            <a:off x="107504" y="8350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전기광학적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완성도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3347864" y="74358"/>
            <a:ext cx="2465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및 토의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3CAC1-A466-47E0-84D2-804A5E07B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328" y="454735"/>
            <a:ext cx="8225077" cy="442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090760-380D-461E-B1DC-C6A7817D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" y="1277470"/>
            <a:ext cx="4608512" cy="3547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870B81-A252-4E77-BE2A-ADD58357572B}"/>
              </a:ext>
            </a:extLst>
          </p:cNvPr>
          <p:cNvSpPr txBox="1"/>
          <p:nvPr/>
        </p:nvSpPr>
        <p:spPr>
          <a:xfrm>
            <a:off x="398118" y="4863910"/>
            <a:ext cx="4752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14.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전기광학적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완성도 비교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D3E01D-CA00-4598-B868-A814AA3637B6}"/>
              </a:ext>
            </a:extLst>
          </p:cNvPr>
          <p:cNvSpPr txBox="1"/>
          <p:nvPr/>
        </p:nvSpPr>
        <p:spPr>
          <a:xfrm>
            <a:off x="4540653" y="1550299"/>
            <a:ext cx="41472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7.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전기 광학적 완성도비교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표 23">
            <a:extLst>
              <a:ext uri="{FF2B5EF4-FFF2-40B4-BE49-F238E27FC236}">
                <a16:creationId xmlns:a16="http://schemas.microsoft.com/office/drawing/2014/main" id="{4E117059-9A3A-4BE9-9ADD-B33CE4F8E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579552"/>
              </p:ext>
            </p:extLst>
          </p:nvPr>
        </p:nvGraphicFramePr>
        <p:xfrm>
          <a:off x="1115616" y="5373216"/>
          <a:ext cx="3118976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9488">
                  <a:extLst>
                    <a:ext uri="{9D8B030D-6E8A-4147-A177-3AD203B41FA5}">
                      <a16:colId xmlns:a16="http://schemas.microsoft.com/office/drawing/2014/main" val="857329950"/>
                    </a:ext>
                  </a:extLst>
                </a:gridCol>
                <a:gridCol w="1559488">
                  <a:extLst>
                    <a:ext uri="{9D8B030D-6E8A-4147-A177-3AD203B41FA5}">
                      <a16:colId xmlns:a16="http://schemas.microsoft.com/office/drawing/2014/main" val="54084183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 AZO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 RTA at 150℃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98633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 RTA at 300℃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(d) RTA at 450℃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60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FDEFDB-F4A1-4C36-ADE4-73DE2E3B8FAD}"/>
                  </a:ext>
                </a:extLst>
              </p:cNvPr>
              <p:cNvSpPr txBox="1"/>
              <p:nvPr/>
            </p:nvSpPr>
            <p:spPr>
              <a:xfrm>
                <a:off x="5685209" y="4698607"/>
                <a:ext cx="2397259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𝐹𝑖𝑔𝑢𝑟𝑒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𝑚𝑒𝑟𝑖𝑡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FDEFDB-F4A1-4C36-ADE4-73DE2E3B8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209" y="4698607"/>
                <a:ext cx="2397259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74613B3-6FA5-46ED-9E70-2BC6F1E8D915}"/>
              </a:ext>
            </a:extLst>
          </p:cNvPr>
          <p:cNvSpPr txBox="1"/>
          <p:nvPr/>
        </p:nvSpPr>
        <p:spPr>
          <a:xfrm>
            <a:off x="4577229" y="4265752"/>
            <a:ext cx="4531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Ø"/>
            </a:pPr>
            <a:r>
              <a:rPr lang="en-US" altLang="ko-KR" sz="1600" b="1" dirty="0">
                <a:solidFill>
                  <a:srgbClr val="9835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of merit</a:t>
            </a:r>
            <a:r>
              <a:rPr lang="ko-KR" altLang="en-US" sz="1200" b="1" dirty="0">
                <a:solidFill>
                  <a:srgbClr val="9835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200" b="1" dirty="0">
              <a:solidFill>
                <a:srgbClr val="9835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G.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Haacke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2061F10-3AC5-40BD-B8E4-CCD944BA3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13361"/>
              </p:ext>
            </p:extLst>
          </p:nvPr>
        </p:nvGraphicFramePr>
        <p:xfrm>
          <a:off x="4583437" y="1857381"/>
          <a:ext cx="4453059" cy="2240012"/>
        </p:xfrm>
        <a:graphic>
          <a:graphicData uri="http://schemas.openxmlformats.org/drawingml/2006/table">
            <a:tbl>
              <a:tblPr/>
              <a:tblGrid>
                <a:gridCol w="661244">
                  <a:extLst>
                    <a:ext uri="{9D8B030D-6E8A-4147-A177-3AD203B41FA5}">
                      <a16:colId xmlns:a16="http://schemas.microsoft.com/office/drawing/2014/main" val="535994313"/>
                    </a:ext>
                  </a:extLst>
                </a:gridCol>
                <a:gridCol w="1311577">
                  <a:extLst>
                    <a:ext uri="{9D8B030D-6E8A-4147-A177-3AD203B41FA5}">
                      <a16:colId xmlns:a16="http://schemas.microsoft.com/office/drawing/2014/main" val="1841605112"/>
                    </a:ext>
                  </a:extLst>
                </a:gridCol>
                <a:gridCol w="1257831">
                  <a:extLst>
                    <a:ext uri="{9D8B030D-6E8A-4147-A177-3AD203B41FA5}">
                      <a16:colId xmlns:a16="http://schemas.microsoft.com/office/drawing/2014/main" val="2266868242"/>
                    </a:ext>
                  </a:extLst>
                </a:gridCol>
                <a:gridCol w="1222407">
                  <a:extLst>
                    <a:ext uri="{9D8B030D-6E8A-4147-A177-3AD203B41FA5}">
                      <a16:colId xmlns:a16="http://schemas.microsoft.com/office/drawing/2014/main" val="4123343378"/>
                    </a:ext>
                  </a:extLst>
                </a:gridCol>
              </a:tblGrid>
              <a:tr h="7162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Sample type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Sheet resistance</a:t>
                      </a:r>
                    </a:p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Ω/</a:t>
                      </a: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Sq)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Transmittance</a:t>
                      </a:r>
                    </a:p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(%)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Figure of merit</a:t>
                      </a:r>
                    </a:p>
                    <a:p>
                      <a:pPr marL="0" marR="0" indent="0" algn="ctr" fontAlgn="base" latinLnBrk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l-GR" sz="1300" b="0" kern="0" spc="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el-GR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471347"/>
                  </a:ext>
                </a:extLst>
              </a:tr>
              <a:tr h="3809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(a)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9.90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88.96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9.40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-17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01758"/>
                  </a:ext>
                </a:extLst>
              </a:tr>
              <a:tr h="3809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(b)</a:t>
                      </a: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1.90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89.62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5.28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-16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41838"/>
                  </a:ext>
                </a:extLst>
              </a:tr>
              <a:tr h="3809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(c)</a:t>
                      </a: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3.00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89.92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8.94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-11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036123"/>
                  </a:ext>
                </a:extLst>
              </a:tr>
              <a:tr h="3809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(d)</a:t>
                      </a:r>
                    </a:p>
                  </a:txBody>
                  <a:tcPr marL="68327" marR="683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2.13 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90.30</a:t>
                      </a:r>
                      <a:endParaRPr lang="ko-KR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5.08 ⨉ 10</a:t>
                      </a:r>
                      <a:r>
                        <a:rPr lang="en-US" altLang="ko-KR" sz="13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-9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521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16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16</a:t>
            </a:fld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C72-3621-4B45-87DB-D51274949B10}"/>
              </a:ext>
            </a:extLst>
          </p:cNvPr>
          <p:cNvSpPr txBox="1"/>
          <p:nvPr/>
        </p:nvSpPr>
        <p:spPr>
          <a:xfrm>
            <a:off x="107504" y="8350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기계적 특성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3347864" y="74358"/>
            <a:ext cx="2465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및 토의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99F9CD-7A11-4B53-B43C-28F1A312D530}"/>
              </a:ext>
            </a:extLst>
          </p:cNvPr>
          <p:cNvSpPr txBox="1"/>
          <p:nvPr/>
        </p:nvSpPr>
        <p:spPr>
          <a:xfrm>
            <a:off x="2771800" y="4221088"/>
            <a:ext cx="3606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15.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박막의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Scratch test </a:t>
            </a:r>
            <a:endParaRPr lang="ko-KR" alt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3" name="표 23">
            <a:extLst>
              <a:ext uri="{FF2B5EF4-FFF2-40B4-BE49-F238E27FC236}">
                <a16:creationId xmlns:a16="http://schemas.microsoft.com/office/drawing/2014/main" id="{C82D3D5C-A002-469B-98BB-73EF02197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72569"/>
              </p:ext>
            </p:extLst>
          </p:nvPr>
        </p:nvGraphicFramePr>
        <p:xfrm>
          <a:off x="3143952" y="4437112"/>
          <a:ext cx="2835013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5525">
                  <a:extLst>
                    <a:ext uri="{9D8B030D-6E8A-4147-A177-3AD203B41FA5}">
                      <a16:colId xmlns:a16="http://schemas.microsoft.com/office/drawing/2014/main" val="857329950"/>
                    </a:ext>
                  </a:extLst>
                </a:gridCol>
                <a:gridCol w="1559488">
                  <a:extLst>
                    <a:ext uri="{9D8B030D-6E8A-4147-A177-3AD203B41FA5}">
                      <a16:colId xmlns:a16="http://schemas.microsoft.com/office/drawing/2014/main" val="54084183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 AZO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 RTA at 150℃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98633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 RTA at 300℃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(d) RTA at 450℃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60043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84DC2A1E-B85D-48C9-9004-C88E95868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840" y="1177243"/>
            <a:ext cx="4862580" cy="3043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EBE7F3C7-5175-4BF2-9773-299EEC14F0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492299"/>
                  </p:ext>
                </p:extLst>
              </p:nvPr>
            </p:nvGraphicFramePr>
            <p:xfrm>
              <a:off x="1532734" y="5360500"/>
              <a:ext cx="6096000" cy="13088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97015630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4091258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76550968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6261138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4401903"/>
                        </a:ext>
                      </a:extLst>
                    </a:gridCol>
                  </a:tblGrid>
                  <a:tr h="369706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AZO 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RTA at 150</a:t>
                          </a:r>
                          <a:r>
                            <a:rPr lang="ko-KR" altLang="en-US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℃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54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RTA at 300</a:t>
                          </a:r>
                          <a:r>
                            <a:rPr lang="ko-KR" altLang="en-US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℃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54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RTA at 450</a:t>
                          </a:r>
                          <a:r>
                            <a:rPr lang="ko-KR" altLang="en-US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℃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2445554"/>
                      </a:ext>
                    </a:extLst>
                  </a:tr>
                  <a:tr h="46957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ko-KR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altLang="ko-KR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4.30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13.20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8.40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5392563"/>
                      </a:ext>
                    </a:extLst>
                  </a:tr>
                  <a:tr h="46957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ko-KR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altLang="ko-KR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18.30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22.20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24.20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28.20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43578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EBE7F3C7-5175-4BF2-9773-299EEC14F0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492299"/>
                  </p:ext>
                </p:extLst>
              </p:nvPr>
            </p:nvGraphicFramePr>
            <p:xfrm>
              <a:off x="1532734" y="5360500"/>
              <a:ext cx="6096000" cy="13088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97015630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4091258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76550968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6261138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4401903"/>
                        </a:ext>
                      </a:extLst>
                    </a:gridCol>
                  </a:tblGrid>
                  <a:tr h="369706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AZO 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RTA at 150</a:t>
                          </a:r>
                          <a:r>
                            <a:rPr lang="ko-KR" altLang="en-US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℃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54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RTA at 300</a:t>
                          </a:r>
                          <a:r>
                            <a:rPr lang="ko-KR" altLang="en-US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℃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54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RTA at 450</a:t>
                          </a:r>
                          <a:r>
                            <a:rPr lang="ko-KR" altLang="en-US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℃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2445554"/>
                      </a:ext>
                    </a:extLst>
                  </a:tr>
                  <a:tr h="46957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0" t="-79487" r="-401500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4.30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13.20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8.40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5392563"/>
                      </a:ext>
                    </a:extLst>
                  </a:tr>
                  <a:tr h="46957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0" t="-181818" r="-401500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18.30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22.20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24.20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28.20 N</a:t>
                          </a:r>
                          <a:endParaRPr lang="ko-KR" altLang="en-US" sz="13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43578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AED385C-64BB-474F-8A02-86F564D14DC9}"/>
              </a:ext>
            </a:extLst>
          </p:cNvPr>
          <p:cNvSpPr txBox="1"/>
          <p:nvPr/>
        </p:nvSpPr>
        <p:spPr>
          <a:xfrm>
            <a:off x="1529496" y="5071722"/>
            <a:ext cx="62646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8.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온도에 따른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AZO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load(N)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비교</a:t>
            </a:r>
            <a:endParaRPr lang="ko-KR" alt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3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42DE8AA-46F9-4CD9-99C8-A027A468BCF0}"/>
              </a:ext>
            </a:extLst>
          </p:cNvPr>
          <p:cNvSpPr/>
          <p:nvPr/>
        </p:nvSpPr>
        <p:spPr>
          <a:xfrm>
            <a:off x="0" y="752369"/>
            <a:ext cx="9144000" cy="84343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 lang="ko-KR" altLang="en-US"/>
            </a:pP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9B642-8D4C-4A81-8A77-48B8F33CC80B}"/>
              </a:ext>
            </a:extLst>
          </p:cNvPr>
          <p:cNvSpPr txBox="1"/>
          <p:nvPr/>
        </p:nvSpPr>
        <p:spPr>
          <a:xfrm>
            <a:off x="2286879" y="13548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6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3200" dirty="0">
              <a:solidFill>
                <a:srgbClr val="59595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703F7-FC88-489A-82BB-8BCD3E0FF21F}"/>
              </a:ext>
            </a:extLst>
          </p:cNvPr>
          <p:cNvSpPr txBox="1"/>
          <p:nvPr/>
        </p:nvSpPr>
        <p:spPr>
          <a:xfrm>
            <a:off x="5292080" y="5949280"/>
            <a:ext cx="3672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 O N T E N T S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31B8B0-7637-4E44-996F-40B57222EF23}"/>
              </a:ext>
            </a:extLst>
          </p:cNvPr>
          <p:cNvSpPr txBox="1"/>
          <p:nvPr/>
        </p:nvSpPr>
        <p:spPr>
          <a:xfrm>
            <a:off x="4788025" y="3640323"/>
            <a:ext cx="887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8CEAD9-5CEE-4EA1-B14F-F687700E588D}"/>
              </a:ext>
            </a:extLst>
          </p:cNvPr>
          <p:cNvCxnSpPr/>
          <p:nvPr/>
        </p:nvCxnSpPr>
        <p:spPr>
          <a:xfrm>
            <a:off x="5580113" y="3712331"/>
            <a:ext cx="0" cy="648072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E3E4D4-F548-478E-ACB5-389C03C063ED}"/>
              </a:ext>
            </a:extLst>
          </p:cNvPr>
          <p:cNvSpPr txBox="1"/>
          <p:nvPr/>
        </p:nvSpPr>
        <p:spPr>
          <a:xfrm>
            <a:off x="5655464" y="3708321"/>
            <a:ext cx="3237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52164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18</a:t>
            </a:fld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4078683" y="74358"/>
            <a:ext cx="989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636B2-3F64-485C-8B0D-C8B2D32B169B}"/>
              </a:ext>
            </a:extLst>
          </p:cNvPr>
          <p:cNvSpPr txBox="1"/>
          <p:nvPr/>
        </p:nvSpPr>
        <p:spPr>
          <a:xfrm>
            <a:off x="11272" y="836712"/>
            <a:ext cx="679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Al- doped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(AZO)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박막의 급속 열처리 온도변화에 따라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구조적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광학적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전기적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기계적 특성이 비례하며 제고되었다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B248F45-C2DB-40E1-AF52-D413760B1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162379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E8706-66E7-43C1-8630-F89243428A20}"/>
              </a:ext>
            </a:extLst>
          </p:cNvPr>
          <p:cNvSpPr txBox="1"/>
          <p:nvPr/>
        </p:nvSpPr>
        <p:spPr>
          <a:xfrm>
            <a:off x="1154678" y="1745381"/>
            <a:ext cx="6624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Table 9. RTA </a:t>
            </a:r>
            <a:r>
              <a:rPr lang="ko-KR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열처리 온도 변화에 따른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AZO </a:t>
            </a:r>
            <a:r>
              <a:rPr lang="ko-KR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박막의 특성 비교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4FB8C83-9343-408A-B7F0-8B949F3F5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94056"/>
              </p:ext>
            </p:extLst>
          </p:nvPr>
        </p:nvGraphicFramePr>
        <p:xfrm>
          <a:off x="1154678" y="2201397"/>
          <a:ext cx="6096000" cy="355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652661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688352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0739974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278473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241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결정립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크기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비저항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가시광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투과율</a:t>
                      </a:r>
                      <a:endParaRPr lang="en-US" altLang="ko-KR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(400-750 nm)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접착력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62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측정법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XRD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(FWHM)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Hall-effect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UV-Vis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Scratch test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446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As-deposition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20.98 nm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2.98 ⨉ 10</a:t>
                      </a:r>
                      <a:r>
                        <a:rPr lang="en-US" sz="1200" b="0" kern="100" spc="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88.96 %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pt-BR" sz="1200" b="0" kern="0" spc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C1</a:t>
                      </a: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= 4.30 N</a:t>
                      </a:r>
                      <a:endParaRPr lang="pt-BR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  L</a:t>
                      </a:r>
                      <a:r>
                        <a:rPr lang="pt-BR" sz="1200" b="0" kern="0" spc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C2</a:t>
                      </a: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= 18.30 N</a:t>
                      </a:r>
                      <a:endParaRPr lang="pt-BR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66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RTA at 150℃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22.00 nm</a:t>
                      </a: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5.55 ⨉ 10</a:t>
                      </a:r>
                      <a:r>
                        <a:rPr lang="en-US" sz="1200" b="0" kern="100" spc="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89.62 %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pt-BR" sz="1200" b="0" kern="0" spc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C1</a:t>
                      </a: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= 5.20 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  L</a:t>
                      </a:r>
                      <a:r>
                        <a:rPr lang="pt-BR" sz="1200" b="0" kern="0" spc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C2</a:t>
                      </a: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= 22.20 N</a:t>
                      </a:r>
                      <a:endParaRPr lang="pt-BR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579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RTA at 300℃</a:t>
                      </a: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26.00 nm</a:t>
                      </a: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3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8.90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89.92 %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  L</a:t>
                      </a:r>
                      <a:r>
                        <a:rPr lang="pt-BR" sz="1200" b="0" kern="0" spc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C1</a:t>
                      </a: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= 13.20 N</a:t>
                      </a:r>
                      <a:endParaRPr lang="pt-BR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  L</a:t>
                      </a:r>
                      <a:r>
                        <a:rPr lang="pt-BR" sz="1200" b="0" kern="0" spc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C2</a:t>
                      </a: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= 24.20 N</a:t>
                      </a:r>
                      <a:endParaRPr lang="pt-BR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13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RTA at 450℃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27.33 nm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6.40 ⨉ 10</a:t>
                      </a:r>
                      <a:r>
                        <a:rPr lang="en-US" sz="1200" b="0" kern="100" spc="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90.30 %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pt-BR" sz="1200" b="0" kern="0" spc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C1</a:t>
                      </a: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= 8.40 N</a:t>
                      </a:r>
                      <a:endParaRPr lang="pt-BR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  L</a:t>
                      </a:r>
                      <a:r>
                        <a:rPr lang="pt-BR" sz="1200" b="0" kern="0" spc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C2</a:t>
                      </a:r>
                      <a:r>
                        <a:rPr lang="pt-BR" sz="1200" b="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= 28.20 N</a:t>
                      </a:r>
                      <a:endParaRPr lang="pt-BR" sz="1200" b="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148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39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/>
              <a:pPr lvl="0">
                <a:defRPr lang="ko-KR" altLang="en-US"/>
              </a:pPr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7E885-9CAF-4CD7-9403-7132D31372D4}"/>
              </a:ext>
            </a:extLst>
          </p:cNvPr>
          <p:cNvSpPr txBox="1"/>
          <p:nvPr/>
        </p:nvSpPr>
        <p:spPr>
          <a:xfrm>
            <a:off x="35496" y="836712"/>
            <a:ext cx="9144000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500"/>
              </a:spcBef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이건환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이성훈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윤정흠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김동호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(2010). ITO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투명 전극 소재 기술 동향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, 11(5), 17-22.</a:t>
            </a:r>
          </a:p>
          <a:p>
            <a:pPr fontAlgn="base">
              <a:spcBef>
                <a:spcPts val="500"/>
              </a:spcBef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최윤영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투명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광전소자용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ZTO/Ag/ZTO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다층 투명 전극의 특성 연구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국내석사학위논문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경희대학교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2012.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경기도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ts val="500"/>
              </a:spcBef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김유성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/Ag/SnO2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투광성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전기전도막의 효율 극대화 및 전자빔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표면개질에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관한 연구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국내박사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ts val="500"/>
              </a:spcBef>
            </a:pP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학위논문 울산대학교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울산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ts val="500"/>
              </a:spcBef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이승준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한민수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김성종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(2015).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경금속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표면개질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시 황산 수용액 조건에 따른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내식성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개선 효과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한국마린엔지니어링학회지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39(3), 223-229.</a:t>
            </a:r>
          </a:p>
          <a:p>
            <a:pPr fontAlgn="base">
              <a:spcBef>
                <a:spcPts val="500"/>
              </a:spcBef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ko-KR" altLang="en-US" sz="1500" dirty="0"/>
              <a:t>김성진</a:t>
            </a:r>
            <a:r>
              <a:rPr lang="en-US" altLang="ko-KR" sz="1500" dirty="0"/>
              <a:t>,</a:t>
            </a:r>
            <a:r>
              <a:rPr lang="ko-KR" altLang="en-US" sz="1500" dirty="0" err="1"/>
              <a:t>최균</a:t>
            </a:r>
            <a:r>
              <a:rPr lang="en-US" altLang="ko-KR" sz="1500" dirty="0"/>
              <a:t>,</a:t>
            </a:r>
            <a:r>
              <a:rPr lang="ko-KR" altLang="en-US" sz="1500" dirty="0"/>
              <a:t>최세영</a:t>
            </a:r>
            <a:r>
              <a:rPr lang="en-US" altLang="ko-KR" sz="1500" dirty="0"/>
              <a:t>,Kim Sung-</a:t>
            </a:r>
            <a:r>
              <a:rPr lang="en-US" altLang="ko-KR" sz="1500" dirty="0" err="1"/>
              <a:t>Jin,Choi</a:t>
            </a:r>
            <a:r>
              <a:rPr lang="en-US" altLang="ko-KR" sz="1500" dirty="0"/>
              <a:t> </a:t>
            </a:r>
            <a:r>
              <a:rPr lang="en-US" altLang="ko-KR" sz="1500" dirty="0" err="1"/>
              <a:t>Kyoon,and</a:t>
            </a:r>
            <a:r>
              <a:rPr lang="en-US" altLang="ko-KR" sz="1500" dirty="0"/>
              <a:t> Choi Se-Young. "</a:t>
            </a:r>
            <a:r>
              <a:rPr lang="ko-KR" altLang="en-US" sz="1500" dirty="0"/>
              <a:t>급속 열처리 방법에 의한 </a:t>
            </a:r>
            <a:r>
              <a:rPr lang="en-US" altLang="ko-KR" sz="1500" dirty="0"/>
              <a:t>Al-doped Zinc Oxide (AZO) Films</a:t>
            </a:r>
            <a:r>
              <a:rPr lang="ko-KR" altLang="en-US" sz="1500" dirty="0"/>
              <a:t>의 제조 및 특성 평가</a:t>
            </a:r>
            <a:r>
              <a:rPr lang="en-US" altLang="ko-KR" sz="1500" dirty="0"/>
              <a:t>." </a:t>
            </a:r>
            <a:r>
              <a:rPr lang="ko-KR" altLang="en-US" sz="1500" dirty="0" err="1"/>
              <a:t>전기전자재료학회논문지</a:t>
            </a:r>
            <a:r>
              <a:rPr lang="ko-KR" altLang="en-US" sz="1500" dirty="0"/>
              <a:t> </a:t>
            </a:r>
            <a:r>
              <a:rPr lang="en-US" altLang="ko-KR" sz="1500" dirty="0"/>
              <a:t>25.7 (2012): 543-551.</a:t>
            </a:r>
          </a:p>
          <a:p>
            <a:pPr fontAlgn="base">
              <a:spcBef>
                <a:spcPts val="500"/>
              </a:spcBef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ko-KR" altLang="en-US" sz="1500" dirty="0" err="1"/>
              <a:t>이인학</a:t>
            </a:r>
            <a:r>
              <a:rPr lang="en-US" altLang="ko-KR" sz="1500" dirty="0"/>
              <a:t>. "AZO </a:t>
            </a:r>
            <a:r>
              <a:rPr lang="ko-KR" altLang="en-US" sz="1500" dirty="0"/>
              <a:t>투명 전도성 산화물의 신뢰성 향상</a:t>
            </a:r>
            <a:r>
              <a:rPr lang="en-US" altLang="ko-KR" sz="1500" dirty="0"/>
              <a:t>." </a:t>
            </a:r>
            <a:r>
              <a:rPr lang="ko-KR" altLang="en-US" sz="1500" dirty="0" err="1"/>
              <a:t>국내석사학위논문</a:t>
            </a:r>
            <a:r>
              <a:rPr lang="ko-KR" altLang="en-US" sz="1500" dirty="0"/>
              <a:t> 한국산업기술대학교 지식기반기술</a:t>
            </a:r>
            <a:r>
              <a:rPr lang="en-US" altLang="ko-KR" sz="1500" dirty="0"/>
              <a:t>·</a:t>
            </a:r>
            <a:r>
              <a:rPr lang="ko-KR" altLang="en-US" sz="1500" dirty="0"/>
              <a:t>에너지대학원</a:t>
            </a:r>
            <a:r>
              <a:rPr lang="en-US" altLang="ko-KR" sz="1500" dirty="0"/>
              <a:t>, 2014. </a:t>
            </a:r>
            <a:r>
              <a:rPr lang="ko-KR" altLang="en-US" sz="1500" dirty="0"/>
              <a:t>경기도</a:t>
            </a:r>
            <a:endParaRPr lang="en-US" altLang="ko-KR" sz="1500" dirty="0"/>
          </a:p>
          <a:p>
            <a:pPr fontAlgn="base">
              <a:spcBef>
                <a:spcPts val="500"/>
              </a:spcBef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송영환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"ZTO/Ag/ZTO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적층박막의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전기광학적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특성 및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급속열처리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효과 연구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국내석사학위논문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울산대학교 일반대학원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2018.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울산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ts val="500"/>
              </a:spcBef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이창면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허진영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이홍기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(2015).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스크래치 시험을 통한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접합력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측정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한국표면공학회 학술발표회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초록집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(), 354-354.</a:t>
            </a:r>
          </a:p>
          <a:p>
            <a:pPr fontAlgn="base">
              <a:spcBef>
                <a:spcPts val="500"/>
              </a:spcBef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한준희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(Jun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Hee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Hahn),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이광렬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(Kwang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Ryeol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Lee),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김광석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(Kwang Seok Kim),and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이상율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(Sang Yul Lee). "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나노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인덴테이션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시험의 원리 및 응용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한국정밀공학회지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19.3 (2002): 19-26.</a:t>
            </a:r>
          </a:p>
          <a:p>
            <a:pPr fontAlgn="base">
              <a:spcBef>
                <a:spcPts val="500"/>
              </a:spcBef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Chen, N., Tao, Q., Bai, Y.,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&amp; Chen, J. (2017). Effect of photons on atoms in crystallization of amorphous silicon films.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arXiv:1701.03581.</a:t>
            </a:r>
          </a:p>
          <a:p>
            <a:pPr fontAlgn="base">
              <a:spcBef>
                <a:spcPts val="500"/>
              </a:spcBef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Zhanchang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Pan,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Junming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Luo,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Xinlong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Tian,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Shoukun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Wu, Chun Chen,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Jianfeng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Deng,</a:t>
            </a:r>
          </a:p>
          <a:p>
            <a:pPr fontAlgn="base">
              <a:spcBef>
                <a:spcPts val="500"/>
              </a:spcBef>
            </a:pP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Chumin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Xiao,Guanghui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Hu,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Zhigang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Wei, J. Alloys Compd. 583(2014)32-38.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6553FA-6147-4C75-B965-1E369537C941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8C1B95-0BB6-4080-8D02-C23F4D924695}"/>
              </a:ext>
            </a:extLst>
          </p:cNvPr>
          <p:cNvSpPr/>
          <p:nvPr/>
        </p:nvSpPr>
        <p:spPr>
          <a:xfrm>
            <a:off x="3681616" y="74358"/>
            <a:ext cx="1794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참고문헌</a:t>
            </a:r>
            <a:endParaRPr lang="ko-KR" altLang="en-US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95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42DE8AA-46F9-4CD9-99C8-A027A468BCF0}"/>
              </a:ext>
            </a:extLst>
          </p:cNvPr>
          <p:cNvSpPr/>
          <p:nvPr/>
        </p:nvSpPr>
        <p:spPr>
          <a:xfrm>
            <a:off x="0" y="752369"/>
            <a:ext cx="9144000" cy="84343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 lang="ko-KR" altLang="en-US"/>
            </a:pP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9B642-8D4C-4A81-8A77-48B8F33CC80B}"/>
              </a:ext>
            </a:extLst>
          </p:cNvPr>
          <p:cNvSpPr txBox="1"/>
          <p:nvPr/>
        </p:nvSpPr>
        <p:spPr>
          <a:xfrm>
            <a:off x="2286879" y="13548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6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3200" dirty="0">
              <a:solidFill>
                <a:srgbClr val="59595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703F7-FC88-489A-82BB-8BCD3E0FF21F}"/>
              </a:ext>
            </a:extLst>
          </p:cNvPr>
          <p:cNvSpPr txBox="1"/>
          <p:nvPr/>
        </p:nvSpPr>
        <p:spPr>
          <a:xfrm>
            <a:off x="5292082" y="5949280"/>
            <a:ext cx="3672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 O N T E N T S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24C87E-7410-4E75-A34E-500B52BA84FE}"/>
              </a:ext>
            </a:extLst>
          </p:cNvPr>
          <p:cNvSpPr txBox="1"/>
          <p:nvPr/>
        </p:nvSpPr>
        <p:spPr>
          <a:xfrm>
            <a:off x="539552" y="1556792"/>
            <a:ext cx="887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17F939-94B7-47E6-8B6E-EA11D9CDE255}"/>
              </a:ext>
            </a:extLst>
          </p:cNvPr>
          <p:cNvCxnSpPr/>
          <p:nvPr/>
        </p:nvCxnSpPr>
        <p:spPr>
          <a:xfrm>
            <a:off x="1331640" y="1628800"/>
            <a:ext cx="0" cy="648072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EC64E5-2A44-409A-9514-0423C99D14D7}"/>
              </a:ext>
            </a:extLst>
          </p:cNvPr>
          <p:cNvSpPr txBox="1"/>
          <p:nvPr/>
        </p:nvSpPr>
        <p:spPr>
          <a:xfrm>
            <a:off x="1406992" y="1598893"/>
            <a:ext cx="2156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연구배경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816F0-4269-49EC-8068-1F3154D6B06A}"/>
              </a:ext>
            </a:extLst>
          </p:cNvPr>
          <p:cNvSpPr txBox="1"/>
          <p:nvPr/>
        </p:nvSpPr>
        <p:spPr>
          <a:xfrm>
            <a:off x="4788024" y="1581868"/>
            <a:ext cx="887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B90DBF-1695-4B3C-B5DE-D2BD35DED3C6}"/>
              </a:ext>
            </a:extLst>
          </p:cNvPr>
          <p:cNvCxnSpPr/>
          <p:nvPr/>
        </p:nvCxnSpPr>
        <p:spPr>
          <a:xfrm>
            <a:off x="5580112" y="1653876"/>
            <a:ext cx="0" cy="648072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096581-5B3B-434A-895D-194B629FF4E0}"/>
              </a:ext>
            </a:extLst>
          </p:cNvPr>
          <p:cNvSpPr txBox="1"/>
          <p:nvPr/>
        </p:nvSpPr>
        <p:spPr>
          <a:xfrm>
            <a:off x="5655464" y="1623969"/>
            <a:ext cx="2156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실험방법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26E82A-C2A8-4794-A261-BFF91F246FD4}"/>
              </a:ext>
            </a:extLst>
          </p:cNvPr>
          <p:cNvSpPr txBox="1"/>
          <p:nvPr/>
        </p:nvSpPr>
        <p:spPr>
          <a:xfrm>
            <a:off x="539552" y="3602923"/>
            <a:ext cx="887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C60139A-4041-43F5-9818-FC0A63ADB6D4}"/>
              </a:ext>
            </a:extLst>
          </p:cNvPr>
          <p:cNvCxnSpPr/>
          <p:nvPr/>
        </p:nvCxnSpPr>
        <p:spPr>
          <a:xfrm>
            <a:off x="1331640" y="3674931"/>
            <a:ext cx="0" cy="648072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B969D3-9775-418E-97BF-5D3FAE6BFECA}"/>
              </a:ext>
            </a:extLst>
          </p:cNvPr>
          <p:cNvSpPr txBox="1"/>
          <p:nvPr/>
        </p:nvSpPr>
        <p:spPr>
          <a:xfrm>
            <a:off x="1406992" y="3708321"/>
            <a:ext cx="3237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및 토의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31B8B0-7637-4E44-996F-40B57222EF23}"/>
              </a:ext>
            </a:extLst>
          </p:cNvPr>
          <p:cNvSpPr txBox="1"/>
          <p:nvPr/>
        </p:nvSpPr>
        <p:spPr>
          <a:xfrm>
            <a:off x="4788025" y="3640323"/>
            <a:ext cx="887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8CEAD9-5CEE-4EA1-B14F-F687700E588D}"/>
              </a:ext>
            </a:extLst>
          </p:cNvPr>
          <p:cNvCxnSpPr/>
          <p:nvPr/>
        </p:nvCxnSpPr>
        <p:spPr>
          <a:xfrm>
            <a:off x="5580113" y="3712331"/>
            <a:ext cx="0" cy="648072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E3E4D4-F548-478E-ACB5-389C03C063ED}"/>
              </a:ext>
            </a:extLst>
          </p:cNvPr>
          <p:cNvSpPr txBox="1"/>
          <p:nvPr/>
        </p:nvSpPr>
        <p:spPr>
          <a:xfrm>
            <a:off x="5655464" y="3708321"/>
            <a:ext cx="3237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0C114-484F-4BA6-A8B7-918479824930}"/>
              </a:ext>
            </a:extLst>
          </p:cNvPr>
          <p:cNvSpPr txBox="1"/>
          <p:nvPr/>
        </p:nvSpPr>
        <p:spPr>
          <a:xfrm>
            <a:off x="1547664" y="2196153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투명 전도성 산화물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표면개질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B4DFE-5283-4058-98E3-6D863060849B}"/>
              </a:ext>
            </a:extLst>
          </p:cNvPr>
          <p:cNvSpPr txBox="1"/>
          <p:nvPr/>
        </p:nvSpPr>
        <p:spPr>
          <a:xfrm>
            <a:off x="5724594" y="2203123"/>
            <a:ext cx="309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마그네트론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스퍼터링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급속 열처리 장치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28C915-95B7-425F-86EF-76732218EC23}"/>
              </a:ext>
            </a:extLst>
          </p:cNvPr>
          <p:cNvSpPr txBox="1"/>
          <p:nvPr/>
        </p:nvSpPr>
        <p:spPr>
          <a:xfrm>
            <a:off x="1426614" y="4300273"/>
            <a:ext cx="1460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구조적 특성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전기적 특성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광학적 특성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기계적 특성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798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1506ABF-60EE-4A62-8913-5FB8F391E598}"/>
              </a:ext>
            </a:extLst>
          </p:cNvPr>
          <p:cNvSpPr/>
          <p:nvPr/>
        </p:nvSpPr>
        <p:spPr>
          <a:xfrm>
            <a:off x="6804248" y="3059668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latin typeface="THE명품고딕M"/>
              </a:rPr>
              <a:t>Prof. </a:t>
            </a:r>
            <a:r>
              <a:rPr lang="ko-KR" altLang="en-US" dirty="0">
                <a:latin typeface="THE명품고딕M"/>
              </a:rPr>
              <a:t>김대일</a:t>
            </a:r>
            <a:endParaRPr lang="en-US" altLang="ko-KR" dirty="0">
              <a:latin typeface="THE명품고딕M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D44D878-C110-4FEE-89C8-C1D2AA182A18}"/>
              </a:ext>
            </a:extLst>
          </p:cNvPr>
          <p:cNvSpPr txBox="1">
            <a:spLocks/>
          </p:cNvSpPr>
          <p:nvPr/>
        </p:nvSpPr>
        <p:spPr>
          <a:xfrm>
            <a:off x="984121" y="2603994"/>
            <a:ext cx="7182016" cy="55265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377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THE명품고딕M"/>
                <a:ea typeface="THE명품고딕M"/>
              </a:rPr>
              <a:t>급속 열처리에 따른 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THE명품고딕M"/>
                <a:ea typeface="THE명품고딕M"/>
              </a:rPr>
              <a:t>AZO </a:t>
            </a: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THE명품고딕M"/>
                <a:ea typeface="THE명품고딕M"/>
              </a:rPr>
              <a:t>박막의 물성 변화</a:t>
            </a:r>
            <a:endParaRPr lang="en-US" altLang="ko-KR" sz="30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E8AF9B-06C7-456E-B695-AE864908F49B}"/>
              </a:ext>
            </a:extLst>
          </p:cNvPr>
          <p:cNvSpPr/>
          <p:nvPr/>
        </p:nvSpPr>
        <p:spPr>
          <a:xfrm>
            <a:off x="1035276" y="1835537"/>
            <a:ext cx="2096564" cy="73796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r>
              <a:rPr lang="en-US" altLang="ko-KR" sz="5000" dirty="0">
                <a:solidFill>
                  <a:schemeClr val="bg1"/>
                </a:solidFill>
              </a:rPr>
              <a:t>Q&amp;A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B04131F-7DF9-4106-BDAF-182B962AAABA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469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D44D878-C110-4FEE-89C8-C1D2AA182A18}"/>
              </a:ext>
            </a:extLst>
          </p:cNvPr>
          <p:cNvSpPr txBox="1">
            <a:spLocks/>
          </p:cNvSpPr>
          <p:nvPr/>
        </p:nvSpPr>
        <p:spPr>
          <a:xfrm>
            <a:off x="980992" y="2348880"/>
            <a:ext cx="7182016" cy="55265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377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THE명품고딕M"/>
                <a:ea typeface="HY헤드라인M" panose="02030600000101010101" pitchFamily="18" charset="-127"/>
              </a:rPr>
              <a:t>감사합니다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THE명품고딕M"/>
                <a:ea typeface="HY헤드라인M" panose="02030600000101010101" pitchFamily="18" charset="-127"/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B04131F-7DF9-4106-BDAF-182B962AAABA}"/>
              </a:ext>
            </a:extLst>
          </p:cNvPr>
          <p:cNvCxnSpPr/>
          <p:nvPr/>
        </p:nvCxnSpPr>
        <p:spPr>
          <a:xfrm>
            <a:off x="539552" y="3356992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91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42DE8AA-46F9-4CD9-99C8-A027A468BCF0}"/>
              </a:ext>
            </a:extLst>
          </p:cNvPr>
          <p:cNvSpPr/>
          <p:nvPr/>
        </p:nvSpPr>
        <p:spPr>
          <a:xfrm>
            <a:off x="0" y="752369"/>
            <a:ext cx="9144000" cy="84343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 lang="ko-KR" altLang="en-US"/>
            </a:pP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9B642-8D4C-4A81-8A77-48B8F33CC80B}"/>
              </a:ext>
            </a:extLst>
          </p:cNvPr>
          <p:cNvSpPr txBox="1"/>
          <p:nvPr/>
        </p:nvSpPr>
        <p:spPr>
          <a:xfrm>
            <a:off x="2286879" y="13548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6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3200" dirty="0">
              <a:solidFill>
                <a:srgbClr val="59595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703F7-FC88-489A-82BB-8BCD3E0FF21F}"/>
              </a:ext>
            </a:extLst>
          </p:cNvPr>
          <p:cNvSpPr txBox="1"/>
          <p:nvPr/>
        </p:nvSpPr>
        <p:spPr>
          <a:xfrm>
            <a:off x="5292081" y="5949280"/>
            <a:ext cx="3672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 O N T E N T S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24C87E-7410-4E75-A34E-500B52BA84FE}"/>
              </a:ext>
            </a:extLst>
          </p:cNvPr>
          <p:cNvSpPr txBox="1"/>
          <p:nvPr/>
        </p:nvSpPr>
        <p:spPr>
          <a:xfrm>
            <a:off x="539552" y="1556792"/>
            <a:ext cx="887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17F939-94B7-47E6-8B6E-EA11D9CDE255}"/>
              </a:ext>
            </a:extLst>
          </p:cNvPr>
          <p:cNvCxnSpPr/>
          <p:nvPr/>
        </p:nvCxnSpPr>
        <p:spPr>
          <a:xfrm>
            <a:off x="1331640" y="1628800"/>
            <a:ext cx="0" cy="648072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EC64E5-2A44-409A-9514-0423C99D14D7}"/>
              </a:ext>
            </a:extLst>
          </p:cNvPr>
          <p:cNvSpPr txBox="1"/>
          <p:nvPr/>
        </p:nvSpPr>
        <p:spPr>
          <a:xfrm>
            <a:off x="1406992" y="1598893"/>
            <a:ext cx="2156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연구배경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0C114-484F-4BA6-A8B7-918479824930}"/>
              </a:ext>
            </a:extLst>
          </p:cNvPr>
          <p:cNvSpPr txBox="1"/>
          <p:nvPr/>
        </p:nvSpPr>
        <p:spPr>
          <a:xfrm>
            <a:off x="1547664" y="2196153"/>
            <a:ext cx="2371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투명 전도성 산화물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표면개질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 방법</a:t>
            </a:r>
          </a:p>
        </p:txBody>
      </p:sp>
    </p:spTree>
    <p:extLst>
      <p:ext uri="{BB962C8B-B14F-4D97-AF65-F5344CB8AC3E}">
        <p14:creationId xmlns:p14="http://schemas.microsoft.com/office/powerpoint/2010/main" val="327347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4</a:t>
            </a:fld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C72-3621-4B45-87DB-D51274949B10}"/>
              </a:ext>
            </a:extLst>
          </p:cNvPr>
          <p:cNvSpPr txBox="1"/>
          <p:nvPr/>
        </p:nvSpPr>
        <p:spPr>
          <a:xfrm>
            <a:off x="9080" y="701840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투명 전도성 산화물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(Transparent Conductive Oxide; TCO)</a:t>
            </a:r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전기 비저항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≤ 1x10</a:t>
            </a:r>
            <a:r>
              <a:rPr lang="en-US" altLang="ko-K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ㆍ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  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면 저항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≤ 100 </a:t>
            </a:r>
            <a:r>
              <a:rPr lang="el-G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/Sq)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가시광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투과율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≥ 80 % (Wavelength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nm)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투명 전도성 산화물 소재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In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투명 전도성 산화물 응용분야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Smart window, Display, Touch screen, Solar cell, Low-E glass etc.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BB50DA-2DA3-454C-8950-6EA16CEEF950}"/>
              </a:ext>
            </a:extLst>
          </p:cNvPr>
          <p:cNvGrpSpPr/>
          <p:nvPr/>
        </p:nvGrpSpPr>
        <p:grpSpPr>
          <a:xfrm>
            <a:off x="2437772" y="4328657"/>
            <a:ext cx="1969936" cy="1836647"/>
            <a:chOff x="6441604" y="1279911"/>
            <a:chExt cx="2520000" cy="18366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D7A20D-E7AA-4E61-9C00-3074F0098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1604" y="1279911"/>
              <a:ext cx="2520000" cy="13941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103D01-33C4-46C4-BABC-89E68060CA1B}"/>
                </a:ext>
              </a:extLst>
            </p:cNvPr>
            <p:cNvSpPr txBox="1"/>
            <p:nvPr/>
          </p:nvSpPr>
          <p:spPr>
            <a:xfrm>
              <a:off x="6982426" y="2747225"/>
              <a:ext cx="1520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Solar cell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42F838-28D2-4368-AF9E-FDD2063B68DA}"/>
              </a:ext>
            </a:extLst>
          </p:cNvPr>
          <p:cNvGrpSpPr/>
          <p:nvPr/>
        </p:nvGrpSpPr>
        <p:grpSpPr>
          <a:xfrm>
            <a:off x="303918" y="4312198"/>
            <a:ext cx="1980737" cy="1825881"/>
            <a:chOff x="6382127" y="4174644"/>
            <a:chExt cx="1980737" cy="182587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06E303D-3E8B-4B47-8B97-3F8EAAEB6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2127" y="4174644"/>
              <a:ext cx="1872208" cy="144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277438-11E2-4447-AAF6-41CE34BE675F}"/>
                </a:ext>
              </a:extLst>
            </p:cNvPr>
            <p:cNvSpPr txBox="1"/>
            <p:nvPr/>
          </p:nvSpPr>
          <p:spPr>
            <a:xfrm>
              <a:off x="6490656" y="5631191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window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50DEE2-4AE9-4BA9-BA3A-6FBF290DA39A}"/>
              </a:ext>
            </a:extLst>
          </p:cNvPr>
          <p:cNvGrpSpPr/>
          <p:nvPr/>
        </p:nvGrpSpPr>
        <p:grpSpPr>
          <a:xfrm>
            <a:off x="6812964" y="4341579"/>
            <a:ext cx="2079516" cy="1872782"/>
            <a:chOff x="276732" y="4156309"/>
            <a:chExt cx="2482439" cy="18727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5DA6BA2-0584-4EB7-BE8E-29C2E98FA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732" y="4156309"/>
              <a:ext cx="2482439" cy="144718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12449D8-0C72-4A21-9E88-29C05EBEA590}"/>
                </a:ext>
              </a:extLst>
            </p:cNvPr>
            <p:cNvSpPr/>
            <p:nvPr/>
          </p:nvSpPr>
          <p:spPr>
            <a:xfrm>
              <a:off x="769406" y="5659759"/>
              <a:ext cx="16058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Low-E glass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C698E5-3E4C-479F-9A60-56BFDEC3DDBB}"/>
              </a:ext>
            </a:extLst>
          </p:cNvPr>
          <p:cNvGrpSpPr/>
          <p:nvPr/>
        </p:nvGrpSpPr>
        <p:grpSpPr>
          <a:xfrm>
            <a:off x="4673054" y="4321373"/>
            <a:ext cx="1773159" cy="1894914"/>
            <a:chOff x="252978" y="1177089"/>
            <a:chExt cx="2482439" cy="20446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1EC3DD-788B-4633-88E0-C54F6FFB8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978" y="1177089"/>
              <a:ext cx="2482439" cy="157164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EA4ADBE-FFED-44DA-B983-5B2E268021FF}"/>
                </a:ext>
              </a:extLst>
            </p:cNvPr>
            <p:cNvSpPr/>
            <p:nvPr/>
          </p:nvSpPr>
          <p:spPr>
            <a:xfrm>
              <a:off x="627669" y="2823226"/>
              <a:ext cx="1802505" cy="398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Flat display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115FB76-0C93-4B12-AE1F-BB7D628F445C}"/>
              </a:ext>
            </a:extLst>
          </p:cNvPr>
          <p:cNvSpPr txBox="1"/>
          <p:nvPr/>
        </p:nvSpPr>
        <p:spPr>
          <a:xfrm>
            <a:off x="3382168" y="6263734"/>
            <a:ext cx="22060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투명 전극 산화물 응용분야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3684290" y="74358"/>
            <a:ext cx="1794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연구배경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CA22357-BCB0-4026-94B0-ACB040CAD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965" y="4328657"/>
            <a:ext cx="2079516" cy="14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1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5</a:t>
            </a:fld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C72-3621-4B45-87DB-D51274949B10}"/>
              </a:ext>
            </a:extLst>
          </p:cNvPr>
          <p:cNvSpPr txBox="1"/>
          <p:nvPr/>
        </p:nvSpPr>
        <p:spPr>
          <a:xfrm>
            <a:off x="9080" y="692696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표면 개질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(Surface Modification)</a:t>
            </a:r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ko-KR" altLang="en-US" dirty="0"/>
              <a:t>재료 본연의 특성만으로 원하는 성능과 기능을 발휘할 수 없는 때 기재 표면에 </a:t>
            </a:r>
            <a:endParaRPr lang="en-US" altLang="ko-KR" dirty="0"/>
          </a:p>
          <a:p>
            <a:r>
              <a:rPr lang="ko-KR" altLang="en-US" dirty="0"/>
              <a:t>     열</a:t>
            </a:r>
            <a:r>
              <a:rPr lang="en-US" altLang="ko-KR" dirty="0"/>
              <a:t> </a:t>
            </a:r>
            <a:r>
              <a:rPr lang="ko-KR" altLang="en-US" dirty="0"/>
              <a:t>에너지</a:t>
            </a:r>
            <a:r>
              <a:rPr lang="en-US" altLang="ko-KR" dirty="0"/>
              <a:t>, </a:t>
            </a:r>
            <a:r>
              <a:rPr lang="ko-KR" altLang="en-US" dirty="0"/>
              <a:t>응력 등을 부가하여 새로운 표면층을 형성하는 방법</a:t>
            </a:r>
            <a:endParaRPr lang="en-US" altLang="ko-KR" dirty="0"/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표면 개질 기술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전자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(Electron-beam),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플라즈마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(Plasma),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급속 열처리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(Rapidly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annealing)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표면 개질 응용분야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폴리머 및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저융점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금속 표면처리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반도체 제조공정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표면 물성 개선 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77438-11E2-4447-AAF6-41CE34BE675F}"/>
              </a:ext>
            </a:extLst>
          </p:cNvPr>
          <p:cNvSpPr txBox="1"/>
          <p:nvPr/>
        </p:nvSpPr>
        <p:spPr>
          <a:xfrm>
            <a:off x="1043608" y="5976712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플라즈마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15FB76-0C93-4B12-AE1F-BB7D628F445C}"/>
              </a:ext>
            </a:extLst>
          </p:cNvPr>
          <p:cNvSpPr txBox="1"/>
          <p:nvPr/>
        </p:nvSpPr>
        <p:spPr>
          <a:xfrm>
            <a:off x="3628589" y="6458052"/>
            <a:ext cx="1923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다양한 </a:t>
            </a:r>
            <a:r>
              <a:rPr lang="ko-KR" alt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표면개질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기술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3684290" y="74358"/>
            <a:ext cx="1794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연구배경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D3FE84D-1260-4E36-992D-1DB252FA1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4149081"/>
            <a:ext cx="2574448" cy="180695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34B6A5A-E2AE-4DF1-B27A-00ABCB9E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31" y="4149081"/>
            <a:ext cx="2510619" cy="18069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A6A01A2-10A7-4D45-B358-2E34FD59E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399" y="4142322"/>
            <a:ext cx="2510619" cy="18069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024F93-277A-4CAB-9D7A-1C93B61FCF4C}"/>
              </a:ext>
            </a:extLst>
          </p:cNvPr>
          <p:cNvSpPr txBox="1"/>
          <p:nvPr/>
        </p:nvSpPr>
        <p:spPr>
          <a:xfrm>
            <a:off x="4067944" y="594928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전자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0B390-D9BD-49D6-8DFC-044A775DE071}"/>
              </a:ext>
            </a:extLst>
          </p:cNvPr>
          <p:cNvSpPr txBox="1"/>
          <p:nvPr/>
        </p:nvSpPr>
        <p:spPr>
          <a:xfrm>
            <a:off x="6796248" y="5976712"/>
            <a:ext cx="1413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급속 열처리</a:t>
            </a:r>
          </a:p>
        </p:txBody>
      </p:sp>
    </p:spTree>
    <p:extLst>
      <p:ext uri="{BB962C8B-B14F-4D97-AF65-F5344CB8AC3E}">
        <p14:creationId xmlns:p14="http://schemas.microsoft.com/office/powerpoint/2010/main" val="307743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42DE8AA-46F9-4CD9-99C8-A027A468BCF0}"/>
              </a:ext>
            </a:extLst>
          </p:cNvPr>
          <p:cNvSpPr/>
          <p:nvPr/>
        </p:nvSpPr>
        <p:spPr>
          <a:xfrm>
            <a:off x="0" y="752369"/>
            <a:ext cx="9144000" cy="84343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 lang="ko-KR" altLang="en-US"/>
            </a:pP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9B642-8D4C-4A81-8A77-48B8F33CC80B}"/>
              </a:ext>
            </a:extLst>
          </p:cNvPr>
          <p:cNvSpPr txBox="1"/>
          <p:nvPr/>
        </p:nvSpPr>
        <p:spPr>
          <a:xfrm>
            <a:off x="2286879" y="13548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6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3200" dirty="0">
              <a:solidFill>
                <a:srgbClr val="59595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703F7-FC88-489A-82BB-8BCD3E0FF21F}"/>
              </a:ext>
            </a:extLst>
          </p:cNvPr>
          <p:cNvSpPr txBox="1"/>
          <p:nvPr/>
        </p:nvSpPr>
        <p:spPr>
          <a:xfrm>
            <a:off x="5231555" y="6021288"/>
            <a:ext cx="3779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 O N T E N T S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816F0-4269-49EC-8068-1F3154D6B06A}"/>
              </a:ext>
            </a:extLst>
          </p:cNvPr>
          <p:cNvSpPr txBox="1"/>
          <p:nvPr/>
        </p:nvSpPr>
        <p:spPr>
          <a:xfrm>
            <a:off x="4788024" y="1581868"/>
            <a:ext cx="887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1737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3600" dirty="0">
              <a:solidFill>
                <a:srgbClr val="17375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B90DBF-1695-4B3C-B5DE-D2BD35DED3C6}"/>
              </a:ext>
            </a:extLst>
          </p:cNvPr>
          <p:cNvCxnSpPr/>
          <p:nvPr/>
        </p:nvCxnSpPr>
        <p:spPr>
          <a:xfrm>
            <a:off x="5580112" y="1653876"/>
            <a:ext cx="0" cy="648072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096581-5B3B-434A-895D-194B629FF4E0}"/>
              </a:ext>
            </a:extLst>
          </p:cNvPr>
          <p:cNvSpPr txBox="1"/>
          <p:nvPr/>
        </p:nvSpPr>
        <p:spPr>
          <a:xfrm>
            <a:off x="5655464" y="1623969"/>
            <a:ext cx="2156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실험방법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B4DFE-5283-4058-98E3-6D863060849B}"/>
              </a:ext>
            </a:extLst>
          </p:cNvPr>
          <p:cNvSpPr txBox="1"/>
          <p:nvPr/>
        </p:nvSpPr>
        <p:spPr>
          <a:xfrm>
            <a:off x="5724594" y="2203123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마그네트론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Bold" panose="00000800000000000000" pitchFamily="2" charset="-127"/>
              </a:rPr>
              <a:t>스퍼터링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rPr>
              <a:t>급속 열처리 장치</a:t>
            </a:r>
          </a:p>
        </p:txBody>
      </p:sp>
    </p:spTree>
    <p:extLst>
      <p:ext uri="{BB962C8B-B14F-4D97-AF65-F5344CB8AC3E}">
        <p14:creationId xmlns:p14="http://schemas.microsoft.com/office/powerpoint/2010/main" val="203278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7</a:t>
            </a:fld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C72-3621-4B45-87DB-D51274949B10}"/>
              </a:ext>
            </a:extLst>
          </p:cNvPr>
          <p:cNvSpPr txBox="1"/>
          <p:nvPr/>
        </p:nvSpPr>
        <p:spPr>
          <a:xfrm>
            <a:off x="9080" y="871552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마그네트론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스퍼터링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(Magnetron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sputtering)</a:t>
            </a:r>
          </a:p>
          <a:p>
            <a:pPr marL="285744" indent="-285744">
              <a:buFont typeface="Wingdings" panose="05000000000000000000" pitchFamily="2" charset="2"/>
              <a:buChar char="Ø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높은 에너지를 사용하는 공정으로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밀착력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우수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대면적 증착이 가능하고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높은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증착률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확보 가능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3684290" y="74358"/>
            <a:ext cx="1794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실험방법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263C08-50CD-400A-A9EB-8894E1FFB052}"/>
              </a:ext>
            </a:extLst>
          </p:cNvPr>
          <p:cNvSpPr txBox="1"/>
          <p:nvPr/>
        </p:nvSpPr>
        <p:spPr>
          <a:xfrm>
            <a:off x="164007" y="2348880"/>
            <a:ext cx="2207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AZO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단층박막 증착 조건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5F309133-EA88-4B6F-9A34-7C9A3FCC5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83240"/>
              </p:ext>
            </p:extLst>
          </p:nvPr>
        </p:nvGraphicFramePr>
        <p:xfrm>
          <a:off x="286189" y="2610491"/>
          <a:ext cx="3061676" cy="2618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97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1" marR="64771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</a:t>
                      </a:r>
                      <a:endParaRPr lang="en-US" sz="1200" b="0" baseline="-25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1" marR="64771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Pressure [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Torr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1" marR="64771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 × 10</a:t>
                      </a:r>
                      <a:r>
                        <a:rPr lang="en-US" sz="1200" b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1" marR="64771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Deposition Pressure [</a:t>
                      </a:r>
                      <a:r>
                        <a:rPr lang="en-US" sz="12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Torr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1" marR="64771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 × 10</a:t>
                      </a:r>
                      <a:r>
                        <a:rPr lang="en-US" sz="1200" b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1" marR="64771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[W/cm</a:t>
                      </a:r>
                      <a:r>
                        <a:rPr lang="en-US" altLang="ko-KR" sz="1200" b="0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1" marR="64771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marL="64771" marR="64771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96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gas flow rate 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sccm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4771" marR="64771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4771" marR="64771" marT="17907" marB="17907" anchor="ctr"/>
                </a:tc>
                <a:extLst>
                  <a:ext uri="{0D108BD9-81ED-4DB2-BD59-A6C34878D82A}">
                    <a16:rowId xmlns:a16="http://schemas.microsoft.com/office/drawing/2014/main" val="4279053759"/>
                  </a:ext>
                </a:extLst>
              </a:tr>
              <a:tr h="234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Deposition rate (nm/min)</a:t>
                      </a:r>
                    </a:p>
                  </a:txBody>
                  <a:tcPr marL="64771" marR="64771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1" marR="64771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Substrate - target distance (cm)</a:t>
                      </a:r>
                    </a:p>
                  </a:txBody>
                  <a:tcPr marL="64771" marR="64771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4771" marR="64771" marT="17907" marB="17907" anchor="ctr"/>
                </a:tc>
                <a:extLst>
                  <a:ext uri="{0D108BD9-81ED-4DB2-BD59-A6C34878D82A}">
                    <a16:rowId xmlns:a16="http://schemas.microsoft.com/office/drawing/2014/main" val="1232248541"/>
                  </a:ext>
                </a:extLst>
              </a:tr>
              <a:tr h="234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Pre-sputtering time (min)</a:t>
                      </a:r>
                    </a:p>
                  </a:txBody>
                  <a:tcPr marL="64771" marR="64771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4771" marR="64771" marT="17907" marB="17907" anchor="ctr"/>
                </a:tc>
                <a:extLst>
                  <a:ext uri="{0D108BD9-81ED-4DB2-BD59-A6C34878D82A}">
                    <a16:rowId xmlns:a16="http://schemas.microsoft.com/office/drawing/2014/main" val="3987035987"/>
                  </a:ext>
                </a:extLst>
              </a:tr>
              <a:tr h="234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Films thickness (nm)</a:t>
                      </a:r>
                    </a:p>
                  </a:txBody>
                  <a:tcPr marL="64771" marR="64771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64771" marR="64771" marT="17907" marB="17907" anchor="ctr"/>
                </a:tc>
                <a:extLst>
                  <a:ext uri="{0D108BD9-81ED-4DB2-BD59-A6C34878D82A}">
                    <a16:rowId xmlns:a16="http://schemas.microsoft.com/office/drawing/2014/main" val="694158591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839FE4EA-018F-41F2-ADE1-F37CE7D436DD}"/>
              </a:ext>
            </a:extLst>
          </p:cNvPr>
          <p:cNvSpPr txBox="1"/>
          <p:nvPr/>
        </p:nvSpPr>
        <p:spPr>
          <a:xfrm>
            <a:off x="4825796" y="5337099"/>
            <a:ext cx="22060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마그네트론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스퍼터링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장치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7BCB9C-B37C-4584-AA45-1E9E024F6F81}"/>
              </a:ext>
            </a:extLst>
          </p:cNvPr>
          <p:cNvSpPr txBox="1"/>
          <p:nvPr/>
        </p:nvSpPr>
        <p:spPr>
          <a:xfrm>
            <a:off x="175131" y="5362362"/>
            <a:ext cx="2896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*AZO (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/Al(97:3wt%)  2"Dia x 1/8"Th  4N)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F21C64-77B5-4746-B1F9-1D224C04E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23" y="2834021"/>
            <a:ext cx="2973143" cy="2316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DB8923-815A-4371-9315-DDB8B9505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470047" y="2834021"/>
            <a:ext cx="2206053" cy="23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91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8</a:t>
            </a:fld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C72-3621-4B45-87DB-D51274949B10}"/>
              </a:ext>
            </a:extLst>
          </p:cNvPr>
          <p:cNvSpPr txBox="1"/>
          <p:nvPr/>
        </p:nvSpPr>
        <p:spPr>
          <a:xfrm>
            <a:off x="36512" y="932527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급속 열처리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(Rapidly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Annealing; RTA)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텅스텐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할로겐 램프에서 나오는 빛과 열에너지를 기판에 전달하여 빠른 속도로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원하는 열처리 온도까지 도달할 수 있는 열처리 방법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3684290" y="74358"/>
            <a:ext cx="1794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실험방법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263C08-50CD-400A-A9EB-8894E1FFB052}"/>
              </a:ext>
            </a:extLst>
          </p:cNvPr>
          <p:cNvSpPr txBox="1"/>
          <p:nvPr/>
        </p:nvSpPr>
        <p:spPr>
          <a:xfrm>
            <a:off x="273161" y="2852936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2. AZO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급속 열처리 조건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AED9398-B81F-4F2A-899F-3835CC557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144" y="5598984"/>
            <a:ext cx="161081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급속 열처리 장치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1F9CEF-D560-41E2-9CC8-FD9744E73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415846"/>
              </p:ext>
            </p:extLst>
          </p:nvPr>
        </p:nvGraphicFramePr>
        <p:xfrm>
          <a:off x="321404" y="3199562"/>
          <a:ext cx="3890556" cy="2101646"/>
        </p:xfrm>
        <a:graphic>
          <a:graphicData uri="http://schemas.openxmlformats.org/drawingml/2006/table">
            <a:tbl>
              <a:tblPr/>
              <a:tblGrid>
                <a:gridCol w="1945278">
                  <a:extLst>
                    <a:ext uri="{9D8B030D-6E8A-4147-A177-3AD203B41FA5}">
                      <a16:colId xmlns:a16="http://schemas.microsoft.com/office/drawing/2014/main" val="3682977832"/>
                    </a:ext>
                  </a:extLst>
                </a:gridCol>
                <a:gridCol w="1945278">
                  <a:extLst>
                    <a:ext uri="{9D8B030D-6E8A-4147-A177-3AD203B41FA5}">
                      <a16:colId xmlns:a16="http://schemas.microsoft.com/office/drawing/2014/main" val="1614243797"/>
                    </a:ext>
                  </a:extLst>
                </a:gridCol>
              </a:tblGrid>
              <a:tr h="418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468836"/>
                  </a:ext>
                </a:extLst>
              </a:tr>
              <a:tr h="4271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pressure (Torr)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 × 10</a:t>
                      </a:r>
                      <a:r>
                        <a:rPr lang="en-US" sz="1400" kern="0" spc="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692114"/>
                  </a:ext>
                </a:extLst>
              </a:tr>
              <a:tr h="418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time (Min)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731171"/>
                  </a:ext>
                </a:extLst>
              </a:tr>
              <a:tr h="418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(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℃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150, 300, 450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910240"/>
                  </a:ext>
                </a:extLst>
              </a:tr>
              <a:tr h="418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Atmosphere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vacuum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9649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80753FB-3C16-477E-9B7B-E43037539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75" y="3114546"/>
            <a:ext cx="2066591" cy="22586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5862CE-C086-4FC8-B4CD-32FA8CEF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817" y="3114546"/>
            <a:ext cx="2146679" cy="22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9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C24A344-5658-44FF-BA1B-C7CB127BCC8C}" type="slidenum">
              <a:rPr lang="ko-KR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 lang="ko-KR" altLang="en-US"/>
              </a:pPr>
              <a:t>9</a:t>
            </a:fld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C72-3621-4B45-87DB-D51274949B10}"/>
              </a:ext>
            </a:extLst>
          </p:cNvPr>
          <p:cNvSpPr txBox="1"/>
          <p:nvPr/>
        </p:nvSpPr>
        <p:spPr>
          <a:xfrm>
            <a:off x="198022" y="59093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방법 비교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15FB76-0C93-4B12-AE1F-BB7D628F445C}"/>
              </a:ext>
            </a:extLst>
          </p:cNvPr>
          <p:cNvSpPr txBox="1"/>
          <p:nvPr/>
        </p:nvSpPr>
        <p:spPr>
          <a:xfrm>
            <a:off x="3166763" y="3717032"/>
            <a:ext cx="2701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기존 열처리와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RTA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열처리 개략도</a:t>
            </a:r>
            <a:endParaRPr lang="ko-KR" altLang="en-US" sz="11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774A82-630F-473A-80E5-FEC524D61BE5}"/>
              </a:ext>
            </a:extLst>
          </p:cNvPr>
          <p:cNvCxnSpPr/>
          <p:nvPr/>
        </p:nvCxnSpPr>
        <p:spPr>
          <a:xfrm>
            <a:off x="412447" y="692696"/>
            <a:ext cx="8275495" cy="0"/>
          </a:xfrm>
          <a:prstGeom prst="line">
            <a:avLst/>
          </a:prstGeom>
          <a:ln w="38100"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3F89-2365-4319-97A7-BAB914AAEE55}"/>
              </a:ext>
            </a:extLst>
          </p:cNvPr>
          <p:cNvSpPr/>
          <p:nvPr/>
        </p:nvSpPr>
        <p:spPr>
          <a:xfrm>
            <a:off x="3684290" y="74358"/>
            <a:ext cx="1794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실험방법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EC2E83-5C5C-4F78-9E9E-AF2E38A95648}"/>
              </a:ext>
            </a:extLst>
          </p:cNvPr>
          <p:cNvSpPr/>
          <p:nvPr/>
        </p:nvSpPr>
        <p:spPr>
          <a:xfrm>
            <a:off x="1477807" y="1470570"/>
            <a:ext cx="2016224" cy="1620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5948CC-1FD7-4CE4-8428-89FBA9A23D2E}"/>
              </a:ext>
            </a:extLst>
          </p:cNvPr>
          <p:cNvSpPr/>
          <p:nvPr/>
        </p:nvSpPr>
        <p:spPr>
          <a:xfrm rot="16200000">
            <a:off x="707600" y="2239673"/>
            <a:ext cx="1674182" cy="1359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054157-0390-44B9-91B8-8E870FF01619}"/>
              </a:ext>
            </a:extLst>
          </p:cNvPr>
          <p:cNvSpPr/>
          <p:nvPr/>
        </p:nvSpPr>
        <p:spPr>
          <a:xfrm>
            <a:off x="1475591" y="2982738"/>
            <a:ext cx="2016224" cy="1620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02C7B3-F9A5-4B1D-8A06-8578A238A826}"/>
              </a:ext>
            </a:extLst>
          </p:cNvPr>
          <p:cNvSpPr txBox="1"/>
          <p:nvPr/>
        </p:nvSpPr>
        <p:spPr>
          <a:xfrm>
            <a:off x="1187624" y="328498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Full-batch Furnace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0F4381-C60D-450F-AD16-BD85B2440C3E}"/>
              </a:ext>
            </a:extLst>
          </p:cNvPr>
          <p:cNvSpPr txBox="1"/>
          <p:nvPr/>
        </p:nvSpPr>
        <p:spPr>
          <a:xfrm>
            <a:off x="5004315" y="3268313"/>
            <a:ext cx="2484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Rapidly Thermal Annealing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0A7E815-263D-4A63-B5E3-1BAE7BCA49EF}"/>
              </a:ext>
            </a:extLst>
          </p:cNvPr>
          <p:cNvSpPr/>
          <p:nvPr/>
        </p:nvSpPr>
        <p:spPr>
          <a:xfrm>
            <a:off x="1763623" y="1811161"/>
            <a:ext cx="497128" cy="9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1DD381-CE1E-49D8-B0F9-DC96880939AD}"/>
              </a:ext>
            </a:extLst>
          </p:cNvPr>
          <p:cNvSpPr/>
          <p:nvPr/>
        </p:nvSpPr>
        <p:spPr>
          <a:xfrm>
            <a:off x="3243251" y="1811161"/>
            <a:ext cx="497128" cy="92862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6FE93D4-84A9-498F-B073-E79CCD8A9DE7}"/>
              </a:ext>
            </a:extLst>
          </p:cNvPr>
          <p:cNvCxnSpPr>
            <a:stCxn id="5" idx="0"/>
            <a:endCxn id="22" idx="0"/>
          </p:cNvCxnSpPr>
          <p:nvPr/>
        </p:nvCxnSpPr>
        <p:spPr>
          <a:xfrm>
            <a:off x="2012187" y="1811161"/>
            <a:ext cx="14796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DAA8CF8-894E-49F5-A5D5-8B2CE829794C}"/>
              </a:ext>
            </a:extLst>
          </p:cNvPr>
          <p:cNvCxnSpPr/>
          <p:nvPr/>
        </p:nvCxnSpPr>
        <p:spPr>
          <a:xfrm>
            <a:off x="2012187" y="2739789"/>
            <a:ext cx="14796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AA0ED-2CC2-4EF3-AE67-23F9F6493559}"/>
              </a:ext>
            </a:extLst>
          </p:cNvPr>
          <p:cNvSpPr/>
          <p:nvPr/>
        </p:nvSpPr>
        <p:spPr>
          <a:xfrm>
            <a:off x="2309188" y="2009906"/>
            <a:ext cx="885625" cy="531138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Wafer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67A364-A907-4B38-99EC-96BB0327D266}"/>
              </a:ext>
            </a:extLst>
          </p:cNvPr>
          <p:cNvSpPr txBox="1"/>
          <p:nvPr/>
        </p:nvSpPr>
        <p:spPr>
          <a:xfrm>
            <a:off x="3466235" y="1367395"/>
            <a:ext cx="2484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Heater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014A9-1134-4620-990D-8A9AD4D3275A}"/>
              </a:ext>
            </a:extLst>
          </p:cNvPr>
          <p:cNvSpPr txBox="1"/>
          <p:nvPr/>
        </p:nvSpPr>
        <p:spPr>
          <a:xfrm>
            <a:off x="179512" y="4422011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급속 열처리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(Rapidly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Annealing; RTA)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장점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기존 열처리보다 빠른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승온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속도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1)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기판의 왜곡현상이 적어 기판 손상을 최소화 하면서 박막의 후처리 가능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기판의 원치 않은 불순물의 확산에 의한 재배열 방지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온도 제어에 용이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93B114-3E42-4A40-95A0-357A36A3D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413" y="1460468"/>
            <a:ext cx="2662080" cy="17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7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15553</TotalTime>
  <Words>1824</Words>
  <Application>Microsoft Office PowerPoint</Application>
  <PresentationFormat>화면 슬라이드 쇼(4:3)</PresentationFormat>
  <Paragraphs>407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HY헤드라인M</vt:lpstr>
      <vt:lpstr>KoPub돋움체 Bold</vt:lpstr>
      <vt:lpstr>KoPub돋움체 Light</vt:lpstr>
      <vt:lpstr>THE명품고딕M</vt:lpstr>
      <vt:lpstr>맑은 고딕</vt:lpstr>
      <vt:lpstr>Arial</vt:lpstr>
      <vt:lpstr>Cambria Math</vt:lpstr>
      <vt:lpstr>times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Graphene synthesis:  relationship to applications</dc:title>
  <dc:creator>김지운</dc:creator>
  <cp:lastModifiedBy>장진규</cp:lastModifiedBy>
  <cp:revision>667</cp:revision>
  <dcterms:created xsi:type="dcterms:W3CDTF">2015-01-07T06:52:49Z</dcterms:created>
  <dcterms:modified xsi:type="dcterms:W3CDTF">2020-11-30T09:22:27Z</dcterms:modified>
</cp:coreProperties>
</file>